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4" r:id="rId9"/>
    <p:sldId id="267" r:id="rId10"/>
    <p:sldId id="272" r:id="rId11"/>
    <p:sldId id="268" r:id="rId12"/>
    <p:sldId id="269" r:id="rId13"/>
    <p:sldId id="270" r:id="rId14"/>
  </p:sldIdLst>
  <p:sldSz cx="12192000" cy="6858000"/>
  <p:notesSz cx="6858000" cy="9144000"/>
  <p:embeddedFontLst>
    <p:embeddedFont>
      <p:font typeface="Nunito" panose="020B0604020202020204" charset="0"/>
      <p:bold r:id="rId16"/>
      <p:boldItalic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3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2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04T12:22:12.723" idx="1">
    <p:pos x="6000" y="0"/>
    <p:text>-Savage, Allen L. (UMSL-Student)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numCol="1" anchor="ctr" anchorCtr="0">
            <a:noAutofit/>
          </a:bodyPr>
          <a:lstStyle/>
          <a:p>
            <a:pPr lvl="0">
              <a:spcBef>
                <a:spcPts val="0"/>
              </a:spcBef>
              <a:buNone/>
            </a:pPr>
            <a:endParaRPr/>
          </a:p>
        </p:txBody>
      </p:sp>
      <p:sp>
        <p:nvSpPr>
          <p:cNvPr id="152" name="Shape 1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3"/>
            <a:ext cx="9144000" cy="2387600"/>
          </a:xfrm>
          <a:prstGeom prst="rect">
            <a:avLst/>
          </a:prstGeom>
          <a:noFill/>
          <a:ln>
            <a:noFill/>
          </a:ln>
        </p:spPr>
        <p:txBody>
          <a:bodyPr wrap="square" lIns="91425" tIns="91425" rIns="91425" bIns="91425" numCol="1"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numCol="1"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
        <p:cNvGrpSpPr/>
        <p:nvPr/>
      </p:nvGrpSpPr>
      <p:grpSpPr>
        <a:xfrm>
          <a:off x="0" y="0"/>
          <a:ext cx="0" cy="0"/>
          <a:chOff x="0" y="0"/>
          <a:chExt cx="0" cy="0"/>
        </a:xfrm>
      </p:grpSpPr>
      <p:sp>
        <p:nvSpPr>
          <p:cNvPr id="18" name="Shape 18"/>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600" cy="435133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37"/>
          </a:xfrm>
          <a:prstGeom prst="rect">
            <a:avLst/>
          </a:prstGeom>
          <a:noFill/>
          <a:ln>
            <a:noFill/>
          </a:ln>
        </p:spPr>
        <p:txBody>
          <a:bodyPr wrap="square" lIns="91425" tIns="91425" rIns="91425" bIns="91425" numCol="1"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1850" y="4589463"/>
            <a:ext cx="10515600" cy="1500187"/>
          </a:xfrm>
          <a:prstGeom prst="rect">
            <a:avLst/>
          </a:prstGeom>
          <a:noFill/>
          <a:ln>
            <a:noFill/>
          </a:ln>
        </p:spPr>
        <p:txBody>
          <a:bodyPr wrap="square" lIns="91425" tIns="91425" rIns="91425" bIns="91425" numCol="1"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9788" y="1681163"/>
            <a:ext cx="5157787" cy="823912"/>
          </a:xfrm>
          <a:prstGeom prst="rect">
            <a:avLst/>
          </a:prstGeom>
          <a:noFill/>
          <a:ln>
            <a:noFill/>
          </a:ln>
        </p:spPr>
        <p:txBody>
          <a:bodyPr wrap="square" lIns="91425" tIns="91425" rIns="91425" bIns="91425" numCol="1"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8" y="2505075"/>
            <a:ext cx="5157787" cy="368458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8" cy="823912"/>
          </a:xfrm>
          <a:prstGeom prst="rect">
            <a:avLst/>
          </a:prstGeom>
          <a:noFill/>
          <a:ln>
            <a:noFill/>
          </a:ln>
        </p:spPr>
        <p:txBody>
          <a:bodyPr wrap="square" lIns="91425" tIns="91425" rIns="91425" bIns="91425" numCol="1"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8" cy="368458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wrap="square" lIns="91425" tIns="91425" rIns="91425" bIns="91425" numCol="1"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wrap="square" lIns="91425" tIns="91425" rIns="91425" bIns="91425" numCol="1"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wrap="square" lIns="91425" tIns="91425" rIns="91425" bIns="91425" numCol="1"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wrap="square" lIns="91425" tIns="91425" rIns="91425" bIns="91425" numCol="1"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wrap="square" lIns="91425" tIns="91425" rIns="91425" bIns="91425" numCol="1"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wrap="square" lIns="91425" tIns="91425" rIns="91425" bIns="91425" numCol="1"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wrap="square" lIns="91425" tIns="91425" rIns="91425" bIns="91425" numCol="1"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wrap="square" lIns="91425" tIns="91425" rIns="91425" bIns="91425" numCol="1"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wrap="square" lIns="91425" tIns="91425" rIns="91425" bIns="91425" numCol="1"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numCol="1"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524001" y="1122363"/>
            <a:ext cx="8835614" cy="1416442"/>
          </a:xfrm>
          <a:prstGeom prst="rect">
            <a:avLst/>
          </a:prstGeom>
          <a:noFill/>
          <a:ln>
            <a:noFill/>
          </a:ln>
        </p:spPr>
        <p:txBody>
          <a:bodyPr wrap="square" lIns="91425" tIns="45700" rIns="91425" bIns="45700" numCol="1" anchor="b" anchorCtr="0">
            <a:noAutofit/>
          </a:bodyPr>
          <a:lstStyle/>
          <a:p>
            <a:pPr marL="0" marR="0" lvl="0" indent="0" algn="ctr" rtl="0">
              <a:lnSpc>
                <a:spcPct val="90000"/>
              </a:lnSpc>
              <a:spcBef>
                <a:spcPts val="0"/>
              </a:spcBef>
              <a:buClr>
                <a:srgbClr val="2E75B5"/>
              </a:buClr>
              <a:buSzPct val="25000"/>
              <a:buFont typeface="Arial"/>
              <a:buNone/>
            </a:pPr>
            <a:r>
              <a:rPr lang="en-US" sz="4000" b="1" i="0" u="none" strike="noStrike" cap="none" dirty="0">
                <a:solidFill>
                  <a:srgbClr val="2E75B5"/>
                </a:solidFill>
                <a:latin typeface="Arial"/>
                <a:ea typeface="Arial"/>
                <a:cs typeface="Arial"/>
                <a:sym typeface="Arial"/>
              </a:rPr>
              <a:t>CONNECT-A-LAB</a:t>
            </a:r>
            <a:br>
              <a:rPr lang="en-US" sz="4000" b="1" i="0" u="none" strike="noStrike" cap="none" dirty="0">
                <a:solidFill>
                  <a:srgbClr val="2E75B5"/>
                </a:solidFill>
                <a:latin typeface="Arial"/>
                <a:ea typeface="Arial"/>
                <a:cs typeface="Arial"/>
                <a:sym typeface="Arial"/>
              </a:rPr>
            </a:br>
            <a:r>
              <a:rPr lang="en-US" sz="4000" b="1" i="0" u="none" strike="noStrike" cap="none" dirty="0">
                <a:solidFill>
                  <a:srgbClr val="2E75B5"/>
                </a:solidFill>
                <a:latin typeface="Arial"/>
                <a:ea typeface="Arial"/>
                <a:cs typeface="Arial"/>
                <a:sym typeface="Arial"/>
              </a:rPr>
              <a:t>Analytical Lab Equipment Simulator</a:t>
            </a:r>
          </a:p>
        </p:txBody>
      </p:sp>
      <p:sp>
        <p:nvSpPr>
          <p:cNvPr id="85" name="Shape 85"/>
          <p:cNvSpPr txBox="1">
            <a:spLocks noGrp="1"/>
          </p:cNvSpPr>
          <p:nvPr>
            <p:ph type="subTitle" idx="1"/>
          </p:nvPr>
        </p:nvSpPr>
        <p:spPr>
          <a:xfrm>
            <a:off x="9821732" y="6247167"/>
            <a:ext cx="2259104" cy="610832"/>
          </a:xfrm>
          <a:prstGeom prst="rect">
            <a:avLst/>
          </a:prstGeom>
          <a:noFill/>
          <a:ln>
            <a:noFill/>
          </a:ln>
        </p:spPr>
        <p:txBody>
          <a:bodyPr wrap="square" lIns="91425" tIns="45700" rIns="91425" bIns="45700" numCol="1"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1100" b="1" i="0" u="none" strike="noStrike" cap="none" dirty="0">
                <a:solidFill>
                  <a:schemeClr val="bg1">
                    <a:lumMod val="65000"/>
                  </a:schemeClr>
                </a:solidFill>
                <a:latin typeface="Calibri"/>
                <a:ea typeface="Calibri"/>
                <a:cs typeface="Calibri"/>
                <a:sym typeface="Calibri"/>
              </a:rPr>
              <a:t>Allen Savage</a:t>
            </a:r>
          </a:p>
          <a:p>
            <a:pPr marL="0" marR="0" lvl="0" indent="0" algn="ctr" rtl="0">
              <a:lnSpc>
                <a:spcPct val="80000"/>
              </a:lnSpc>
              <a:spcBef>
                <a:spcPts val="1000"/>
              </a:spcBef>
              <a:buClr>
                <a:schemeClr val="dk1"/>
              </a:buClr>
              <a:buSzPct val="25000"/>
              <a:buFont typeface="Arial"/>
              <a:buNone/>
            </a:pPr>
            <a:r>
              <a:rPr lang="en-US" sz="1100" b="1" i="0" u="none" strike="noStrike" cap="none" dirty="0">
                <a:solidFill>
                  <a:schemeClr val="bg1">
                    <a:lumMod val="65000"/>
                  </a:schemeClr>
                </a:solidFill>
                <a:latin typeface="Calibri"/>
                <a:ea typeface="Calibri"/>
                <a:cs typeface="Calibri"/>
                <a:sym typeface="Calibri"/>
              </a:rPr>
              <a:t>10/04/2017</a:t>
            </a:r>
          </a:p>
        </p:txBody>
      </p:sp>
      <p:pic>
        <p:nvPicPr>
          <p:cNvPr id="86" name="Shape 86"/>
          <p:cNvPicPr preferRelativeResize="0"/>
          <p:nvPr/>
        </p:nvPicPr>
        <p:blipFill rotWithShape="1">
          <a:blip r:embed="rId3">
            <a:alphaModFix/>
          </a:blip>
          <a:srcRect/>
          <a:stretch/>
        </p:blipFill>
        <p:spPr>
          <a:xfrm>
            <a:off x="5756070" y="2800144"/>
            <a:ext cx="2148704" cy="1218550"/>
          </a:xfrm>
          <a:prstGeom prst="rect">
            <a:avLst/>
          </a:prstGeom>
          <a:noFill/>
          <a:ln>
            <a:noFill/>
          </a:ln>
        </p:spPr>
      </p:pic>
      <p:pic>
        <p:nvPicPr>
          <p:cNvPr id="87" name="Shape 87"/>
          <p:cNvPicPr preferRelativeResize="0"/>
          <p:nvPr/>
        </p:nvPicPr>
        <p:blipFill rotWithShape="1">
          <a:blip r:embed="rId4">
            <a:alphaModFix/>
          </a:blip>
          <a:srcRect/>
          <a:stretch/>
        </p:blipFill>
        <p:spPr>
          <a:xfrm>
            <a:off x="3955845" y="2800144"/>
            <a:ext cx="1797615" cy="2929104"/>
          </a:xfrm>
          <a:prstGeom prst="rect">
            <a:avLst/>
          </a:prstGeom>
          <a:noFill/>
          <a:ln>
            <a:noFill/>
          </a:ln>
        </p:spPr>
      </p:pic>
      <p:pic>
        <p:nvPicPr>
          <p:cNvPr id="88" name="Shape 88"/>
          <p:cNvPicPr preferRelativeResize="0"/>
          <p:nvPr/>
        </p:nvPicPr>
        <p:blipFill rotWithShape="1">
          <a:blip r:embed="rId5">
            <a:alphaModFix/>
          </a:blip>
          <a:srcRect/>
          <a:stretch/>
        </p:blipFill>
        <p:spPr>
          <a:xfrm>
            <a:off x="5727495" y="4000294"/>
            <a:ext cx="2181152" cy="1732654"/>
          </a:xfrm>
          <a:prstGeom prst="rect">
            <a:avLst/>
          </a:prstGeom>
          <a:noFill/>
          <a:ln>
            <a:noFill/>
          </a:ln>
        </p:spPr>
      </p:pic>
      <p:pic>
        <p:nvPicPr>
          <p:cNvPr id="89" name="Shape 89"/>
          <p:cNvPicPr preferRelativeResize="0"/>
          <p:nvPr/>
        </p:nvPicPr>
        <p:blipFill rotWithShape="1">
          <a:blip r:embed="rId6">
            <a:alphaModFix/>
          </a:blip>
          <a:srcRect l="22595" t="19373" r="25320" b="9116"/>
          <a:stretch/>
        </p:blipFill>
        <p:spPr>
          <a:xfrm>
            <a:off x="3906579" y="2781180"/>
            <a:ext cx="3933596" cy="2931831"/>
          </a:xfrm>
          <a:prstGeom prst="rect">
            <a:avLst/>
          </a:prstGeom>
          <a:noFill/>
          <a:ln>
            <a:noFill/>
          </a:ln>
        </p:spPr>
      </p:pic>
      <p:pic>
        <p:nvPicPr>
          <p:cNvPr id="90" name="Shape 90"/>
          <p:cNvPicPr preferRelativeResize="0"/>
          <p:nvPr/>
        </p:nvPicPr>
        <p:blipFill>
          <a:blip r:embed="rId7">
            <a:alphaModFix/>
          </a:blip>
          <a:stretch>
            <a:fillRect/>
          </a:stretch>
        </p:blipFill>
        <p:spPr>
          <a:xfrm>
            <a:off x="3861625" y="2800150"/>
            <a:ext cx="4152200" cy="2931826"/>
          </a:xfrm>
          <a:prstGeom prst="rect">
            <a:avLst/>
          </a:prstGeom>
          <a:noFill/>
          <a:ln>
            <a:noFill/>
          </a:ln>
        </p:spPr>
      </p:pic>
      <p:sp>
        <p:nvSpPr>
          <p:cNvPr id="2" name="TextBox 1"/>
          <p:cNvSpPr txBox="1"/>
          <p:nvPr/>
        </p:nvSpPr>
        <p:spPr>
          <a:xfrm>
            <a:off x="766435" y="4677507"/>
            <a:ext cx="3186799" cy="1569660"/>
          </a:xfrm>
          <a:prstGeom prst="rect">
            <a:avLst/>
          </a:prstGeom>
          <a:noFill/>
        </p:spPr>
        <p:txBody>
          <a:bodyPr wrap="square" rtlCol="0">
            <a:spAutoFit/>
          </a:bodyPr>
          <a:lstStyle/>
          <a:p>
            <a:r>
              <a:rPr lang="en-US" sz="1600" dirty="0" smtClean="0"/>
              <a:t>The Easy Bake Oven was the perfect tool. It was inexpensive,</a:t>
            </a:r>
          </a:p>
          <a:p>
            <a:r>
              <a:rPr lang="en-US" sz="1600" dirty="0" smtClean="0"/>
              <a:t>it was safe and it was Easy! And my sister learned how to follow recipes, use utensils and of course bake cakes. Yum, Yum! </a:t>
            </a:r>
            <a:endParaRPr lang="en-US" sz="1600" dirty="0"/>
          </a:p>
        </p:txBody>
      </p:sp>
      <p:sp>
        <p:nvSpPr>
          <p:cNvPr id="10" name="TextBox 9"/>
          <p:cNvSpPr txBox="1"/>
          <p:nvPr/>
        </p:nvSpPr>
        <p:spPr>
          <a:xfrm>
            <a:off x="8595919" y="2321169"/>
            <a:ext cx="2716823" cy="1569660"/>
          </a:xfrm>
          <a:prstGeom prst="rect">
            <a:avLst/>
          </a:prstGeom>
          <a:noFill/>
        </p:spPr>
        <p:txBody>
          <a:bodyPr wrap="square" rtlCol="0">
            <a:spAutoFit/>
          </a:bodyPr>
          <a:lstStyle/>
          <a:p>
            <a:r>
              <a:rPr lang="en-US" sz="1600" dirty="0" smtClean="0"/>
              <a:t>When I was a kid my mother bought my sister an Easy Bake Oven to learn how to cook, because she was too young to learn in the Kitchen.</a:t>
            </a:r>
            <a:endParaRPr lang="en-US" sz="1600" dirty="0"/>
          </a:p>
        </p:txBody>
      </p:sp>
      <p:sp>
        <p:nvSpPr>
          <p:cNvPr id="11" name="TextBox 10"/>
          <p:cNvSpPr txBox="1"/>
          <p:nvPr/>
        </p:nvSpPr>
        <p:spPr>
          <a:xfrm>
            <a:off x="715108" y="2473569"/>
            <a:ext cx="2716823" cy="1815882"/>
          </a:xfrm>
          <a:prstGeom prst="rect">
            <a:avLst/>
          </a:prstGeom>
          <a:noFill/>
        </p:spPr>
        <p:txBody>
          <a:bodyPr wrap="square" rtlCol="0">
            <a:spAutoFit/>
          </a:bodyPr>
          <a:lstStyle/>
          <a:p>
            <a:r>
              <a:rPr lang="en-US" sz="1600" dirty="0" smtClean="0"/>
              <a:t>If You are Passionate About STEM Education in our Public Schools, then I have a bright Idea for You! It’s Called CONNECT-A-LAB, and it began a long Time Ago! </a:t>
            </a:r>
            <a:endParaRPr lang="en-US" sz="1600" dirty="0"/>
          </a:p>
        </p:txBody>
      </p:sp>
      <p:sp>
        <p:nvSpPr>
          <p:cNvPr id="12" name="TextBox 11"/>
          <p:cNvSpPr txBox="1"/>
          <p:nvPr/>
        </p:nvSpPr>
        <p:spPr>
          <a:xfrm>
            <a:off x="8546231" y="4492842"/>
            <a:ext cx="3296389" cy="1569660"/>
          </a:xfrm>
          <a:prstGeom prst="rect">
            <a:avLst/>
          </a:prstGeom>
          <a:noFill/>
        </p:spPr>
        <p:txBody>
          <a:bodyPr wrap="square" rtlCol="0">
            <a:spAutoFit/>
          </a:bodyPr>
          <a:lstStyle/>
          <a:p>
            <a:r>
              <a:rPr lang="en-US" sz="1600" dirty="0" smtClean="0"/>
              <a:t>Now fast forward to today’s public school STEM labs. They are woefully under equipped, because analytical instruments are expensive, dangerous and hard to use. That’s why I invented….  </a:t>
            </a:r>
            <a:endParaRPr lang="en-US" sz="1600" dirty="0"/>
          </a:p>
        </p:txBody>
      </p:sp>
      <p:sp>
        <p:nvSpPr>
          <p:cNvPr id="13" name="TextBox 12"/>
          <p:cNvSpPr txBox="1"/>
          <p:nvPr/>
        </p:nvSpPr>
        <p:spPr>
          <a:xfrm>
            <a:off x="4514965" y="5877836"/>
            <a:ext cx="2835746" cy="369332"/>
          </a:xfrm>
          <a:prstGeom prst="rect">
            <a:avLst/>
          </a:prstGeom>
          <a:noFill/>
        </p:spPr>
        <p:txBody>
          <a:bodyPr wrap="square" rtlCol="0">
            <a:spAutoFit/>
          </a:bodyPr>
          <a:lstStyle/>
          <a:p>
            <a:pPr algn="ctr"/>
            <a:r>
              <a:rPr lang="en-US" sz="1800" b="1" dirty="0" smtClean="0">
                <a:latin typeface="Adobe Song Std L" panose="02020300000000000000" pitchFamily="18" charset="-128"/>
                <a:ea typeface="Adobe Song Std L" panose="02020300000000000000" pitchFamily="18" charset="-128"/>
              </a:rPr>
              <a:t>CONNECT – A – LAB!!!</a:t>
            </a:r>
            <a:endParaRPr lang="en-US" sz="1800" b="1" dirty="0">
              <a:latin typeface="Adobe Song Std L" panose="02020300000000000000" pitchFamily="18" charset="-128"/>
              <a:ea typeface="Adobe Song Std L" panose="02020300000000000000" pitchFamily="18"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par>
                                <p:cTn id="13" presetID="14"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1" nodeType="clickEffect">
                                  <p:stCondLst>
                                    <p:cond delay="0"/>
                                  </p:stCondLst>
                                  <p:childTnLst>
                                    <p:animEffect transition="out" filter="randombar(horizontal)">
                                      <p:cBhvr>
                                        <p:cTn id="19" dur="1000"/>
                                        <p:tgtEl>
                                          <p:spTgt spid="10"/>
                                        </p:tgtEl>
                                      </p:cBhvr>
                                    </p:animEffect>
                                    <p:set>
                                      <p:cBhvr>
                                        <p:cTn id="20" dur="1" fill="hold">
                                          <p:stCondLst>
                                            <p:cond delay="999"/>
                                          </p:stCondLst>
                                        </p:cTn>
                                        <p:tgtEl>
                                          <p:spTgt spid="10"/>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1000"/>
                                        <p:tgtEl>
                                          <p:spTgt spid="2"/>
                                        </p:tgtEl>
                                      </p:cBhvr>
                                    </p:animEffect>
                                    <p:set>
                                      <p:cBhvr>
                                        <p:cTn id="28" dur="1" fill="hold">
                                          <p:stCondLst>
                                            <p:cond delay="999"/>
                                          </p:stCondLst>
                                        </p:cTn>
                                        <p:tgtEl>
                                          <p:spTgt spid="2"/>
                                        </p:tgtEl>
                                        <p:attrNameLst>
                                          <p:attrName>style.visibility</p:attrName>
                                        </p:attrNameLst>
                                      </p:cBhvr>
                                      <p:to>
                                        <p:strVal val="hidden"/>
                                      </p:to>
                                    </p:se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1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grpId="1" nodeType="clickEffect">
                                  <p:stCondLst>
                                    <p:cond delay="0"/>
                                  </p:stCondLst>
                                  <p:childTnLst>
                                    <p:animEffect transition="out" filter="randombar(horizontal)">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par>
                                <p:cTn id="37" presetID="14" presetClass="entr" presetSubtype="10" fill="hold" grpId="1"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par>
                                <p:cTn id="40" presetID="3" presetClass="emph" presetSubtype="6" accel="26000" decel="26000" fill="hold" grpId="0" nodeType="withEffect">
                                  <p:stCondLst>
                                    <p:cond delay="0"/>
                                  </p:stCondLst>
                                  <p:childTnLst>
                                    <p:animClr clrSpc="hsl" dir="cw">
                                      <p:cBhvr override="childStyle">
                                        <p:cTn id="41" dur="2000" fill="hold"/>
                                        <p:tgtEl>
                                          <p:spTgt spid="13"/>
                                        </p:tgtEl>
                                        <p:attrNameLst>
                                          <p:attrName>style.color</p:attrName>
                                        </p:attrNameLst>
                                      </p:cBhvr>
                                      <p:to>
                                        <a:srgbClr val="FF0000"/>
                                      </p:to>
                                    </p:animClr>
                                  </p:childTnLst>
                                </p:cTn>
                              </p:par>
                              <p:par>
                                <p:cTn id="42" presetID="14" presetClass="exit" presetSubtype="10" fill="hold" nodeType="withEffect">
                                  <p:stCondLst>
                                    <p:cond delay="0"/>
                                  </p:stCondLst>
                                  <p:childTnLst>
                                    <p:animEffect transition="out" filter="randombar(horizontal)">
                                      <p:cBhvr>
                                        <p:cTn id="43" dur="500"/>
                                        <p:tgtEl>
                                          <p:spTgt spid="90"/>
                                        </p:tgtEl>
                                      </p:cBhvr>
                                    </p:animEffect>
                                    <p:set>
                                      <p:cBhvr>
                                        <p:cTn id="44" dur="1" fill="hold">
                                          <p:stCondLst>
                                            <p:cond delay="499"/>
                                          </p:stCondLst>
                                        </p:cTn>
                                        <p:tgtEl>
                                          <p:spTgt spid="90"/>
                                        </p:tgtEl>
                                        <p:attrNameLst>
                                          <p:attrName>style.visibility</p:attrName>
                                        </p:attrNameLst>
                                      </p:cBhvr>
                                      <p:to>
                                        <p:strVal val="hidden"/>
                                      </p:to>
                                    </p:set>
                                  </p:childTnLst>
                                </p:cTn>
                              </p:par>
                            </p:childTnLst>
                          </p:cTn>
                        </p:par>
                        <p:par>
                          <p:cTn id="45" fill="hold">
                            <p:stCondLst>
                              <p:cond delay="2000"/>
                            </p:stCondLst>
                            <p:childTnLst>
                              <p:par>
                                <p:cTn id="46" presetID="2" presetClass="entr" presetSubtype="4" fill="hold" nodeType="afterEffect">
                                  <p:stCondLst>
                                    <p:cond delay="0"/>
                                  </p:stCondLst>
                                  <p:childTnLst>
                                    <p:set>
                                      <p:cBhvr>
                                        <p:cTn id="47" dur="1" fill="hold">
                                          <p:stCondLst>
                                            <p:cond delay="0"/>
                                          </p:stCondLst>
                                        </p:cTn>
                                        <p:tgtEl>
                                          <p:spTgt spid="86"/>
                                        </p:tgtEl>
                                        <p:attrNameLst>
                                          <p:attrName>style.visibility</p:attrName>
                                        </p:attrNameLst>
                                      </p:cBhvr>
                                      <p:to>
                                        <p:strVal val="visible"/>
                                      </p:to>
                                    </p:set>
                                    <p:anim calcmode="lin" valueType="num">
                                      <p:cBhvr additive="base">
                                        <p:cTn id="48" dur="1000"/>
                                        <p:tgtEl>
                                          <p:spTgt spid="86"/>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 presetClass="entr" presetSubtype="4" fill="hold" nodeType="afterEffect">
                                  <p:stCondLst>
                                    <p:cond delay="0"/>
                                  </p:stCondLst>
                                  <p:childTnLst>
                                    <p:set>
                                      <p:cBhvr>
                                        <p:cTn id="51" dur="1" fill="hold">
                                          <p:stCondLst>
                                            <p:cond delay="0"/>
                                          </p:stCondLst>
                                        </p:cTn>
                                        <p:tgtEl>
                                          <p:spTgt spid="87"/>
                                        </p:tgtEl>
                                        <p:attrNameLst>
                                          <p:attrName>style.visibility</p:attrName>
                                        </p:attrNameLst>
                                      </p:cBhvr>
                                      <p:to>
                                        <p:strVal val="visible"/>
                                      </p:to>
                                    </p:set>
                                    <p:anim calcmode="lin" valueType="num">
                                      <p:cBhvr additive="base">
                                        <p:cTn id="52" dur="1000"/>
                                        <p:tgtEl>
                                          <p:spTgt spid="87"/>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2" presetClass="entr" presetSubtype="4" fill="hold" nodeType="after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additive="base">
                                        <p:cTn id="56" dur="1000"/>
                                        <p:tgtEl>
                                          <p:spTgt spid="88"/>
                                        </p:tgtEl>
                                        <p:attrNameLst>
                                          <p:attrName>ppt_y</p:attrName>
                                        </p:attrNameLst>
                                      </p:cBhvr>
                                      <p:tavLst>
                                        <p:tav tm="0">
                                          <p:val>
                                            <p:strVal val="#ppt_y+1"/>
                                          </p:val>
                                        </p:tav>
                                        <p:tav tm="100000">
                                          <p:val>
                                            <p:strVal val="#ppt_y"/>
                                          </p:val>
                                        </p:tav>
                                      </p:tavLst>
                                    </p:anim>
                                  </p:childTnLst>
                                </p:cTn>
                              </p:par>
                            </p:childTnLst>
                          </p:cTn>
                        </p:par>
                        <p:par>
                          <p:cTn id="57" fill="hold">
                            <p:stCondLst>
                              <p:cond delay="5000"/>
                            </p:stCondLst>
                            <p:childTnLst>
                              <p:par>
                                <p:cTn id="58" presetID="1" presetClass="entr" presetSubtype="0" fill="hold" nodeType="afterEffect">
                                  <p:stCondLst>
                                    <p:cond delay="0"/>
                                  </p:stCondLst>
                                  <p:childTnLst>
                                    <p:set>
                                      <p:cBhvr>
                                        <p:cTn id="59"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11" grpId="0"/>
      <p:bldP spid="11" grpId="1"/>
      <p:bldP spid="12" grpId="0"/>
      <p:bldP spid="1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9149" b="18583"/>
          <a:stretch/>
        </p:blipFill>
        <p:spPr>
          <a:xfrm>
            <a:off x="609600" y="342900"/>
            <a:ext cx="9327060" cy="6028871"/>
          </a:xfrm>
          <a:prstGeom prst="rect">
            <a:avLst/>
          </a:prstGeom>
        </p:spPr>
      </p:pic>
      <p:pic>
        <p:nvPicPr>
          <p:cNvPr id="3" name="Picture 2"/>
          <p:cNvPicPr>
            <a:picLocks noChangeAspect="1"/>
          </p:cNvPicPr>
          <p:nvPr/>
        </p:nvPicPr>
        <p:blipFill>
          <a:blip r:embed="rId3"/>
          <a:stretch>
            <a:fillRect/>
          </a:stretch>
        </p:blipFill>
        <p:spPr>
          <a:xfrm>
            <a:off x="3720555" y="2115004"/>
            <a:ext cx="3105150" cy="2076450"/>
          </a:xfrm>
          <a:prstGeom prst="rect">
            <a:avLst/>
          </a:prstGeom>
        </p:spPr>
      </p:pic>
    </p:spTree>
    <p:extLst>
      <p:ext uri="{BB962C8B-B14F-4D97-AF65-F5344CB8AC3E}">
        <p14:creationId xmlns:p14="http://schemas.microsoft.com/office/powerpoint/2010/main" val="1302538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p:nvPr/>
        </p:nvSpPr>
        <p:spPr>
          <a:xfrm>
            <a:off x="0" y="244843"/>
            <a:ext cx="12192000" cy="4044056"/>
          </a:xfrm>
          <a:prstGeom prst="rect">
            <a:avLst/>
          </a:prstGeom>
          <a:noFill/>
          <a:ln>
            <a:noFill/>
          </a:ln>
        </p:spPr>
        <p:txBody>
          <a:bodyPr wrap="square" lIns="91425" tIns="45700" rIns="91425" bIns="45700" numCol="1" anchor="t" anchorCtr="0">
            <a:noAutofit/>
          </a:bodyPr>
          <a:lstStyle/>
          <a:p>
            <a:pPr marL="0" marR="0" lvl="0" indent="0" algn="ctr" rtl="0">
              <a:lnSpc>
                <a:spcPct val="107000"/>
              </a:lnSpc>
              <a:spcBef>
                <a:spcPts val="0"/>
              </a:spcBef>
              <a:spcAft>
                <a:spcPts val="0"/>
              </a:spcAft>
              <a:buSzPct val="25000"/>
              <a:buNone/>
            </a:pPr>
            <a:r>
              <a:rPr lang="en-US" sz="4800">
                <a:solidFill>
                  <a:schemeClr val="dk1"/>
                </a:solidFill>
                <a:latin typeface="Calibri"/>
                <a:ea typeface="Calibri"/>
                <a:cs typeface="Calibri"/>
                <a:sym typeface="Calibri"/>
              </a:rPr>
              <a:t>Checking Connection of Modules</a:t>
            </a:r>
          </a:p>
          <a:p>
            <a:pPr marL="914400" marR="0" lvl="1" indent="-457200" algn="l" rtl="0">
              <a:lnSpc>
                <a:spcPct val="107000"/>
              </a:lnSpc>
              <a:spcBef>
                <a:spcPts val="0"/>
              </a:spcBef>
              <a:spcAft>
                <a:spcPts val="0"/>
              </a:spcAft>
              <a:buClr>
                <a:schemeClr val="dk1"/>
              </a:buClr>
              <a:buSzPct val="100000"/>
              <a:buFont typeface="Calibri"/>
              <a:buAutoNum type="arabicPeriod"/>
            </a:pPr>
            <a:r>
              <a:rPr lang="en-US" sz="2400" b="1" i="0" u="none" strike="noStrike" cap="none">
                <a:solidFill>
                  <a:schemeClr val="dk1"/>
                </a:solidFill>
                <a:latin typeface="Calibri"/>
                <a:ea typeface="Calibri"/>
                <a:cs typeface="Calibri"/>
                <a:sym typeface="Calibri"/>
              </a:rPr>
              <a:t>Test voltage through smart connectors</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0, then print on screen, “Only the Main Module is connected”</a:t>
            </a:r>
          </a:p>
          <a:p>
            <a:pPr marL="1885950" marR="0" lvl="3" indent="-514350" algn="l" rtl="0">
              <a:lnSpc>
                <a:spcPct val="107000"/>
              </a:lnSpc>
              <a:spcBef>
                <a:spcPts val="0"/>
              </a:spcBef>
              <a:spcAft>
                <a:spcPts val="0"/>
              </a:spcAft>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voltage = 2, calculate voltage and print on screen, “Atomic Absorption Module is connected”</a:t>
            </a:r>
          </a:p>
          <a:p>
            <a:pPr marL="914400" marR="0" lvl="1" indent="-457200" algn="l" rtl="0">
              <a:lnSpc>
                <a:spcPct val="107000"/>
              </a:lnSpc>
              <a:spcBef>
                <a:spcPts val="0"/>
              </a:spcBef>
              <a:spcAft>
                <a:spcPts val="0"/>
              </a:spcAft>
              <a:buClr>
                <a:schemeClr val="dk1"/>
              </a:buClr>
              <a:buSzPct val="100000"/>
              <a:buFont typeface="Calibri"/>
              <a:buAutoNum type="arabicPeriod"/>
            </a:pPr>
            <a:r>
              <a:rPr lang="en-US" sz="2400" b="1" i="0" u="none" strike="noStrike" cap="none">
                <a:solidFill>
                  <a:schemeClr val="dk1"/>
                </a:solidFill>
                <a:latin typeface="Calibri"/>
                <a:ea typeface="Calibri"/>
                <a:cs typeface="Calibri"/>
                <a:sym typeface="Calibri"/>
              </a:rPr>
              <a:t>Test voltage from  pH probe and Conductive probe</a:t>
            </a:r>
          </a:p>
          <a:p>
            <a:pPr marL="1600200" marR="0" lvl="3" indent="-228600" algn="l" rtl="0">
              <a:lnSpc>
                <a:spcPct val="107000"/>
              </a:lnSpc>
              <a:spcBef>
                <a:spcPts val="0"/>
              </a:spcBef>
              <a:spcAft>
                <a:spcPts val="0"/>
              </a:spcAft>
              <a:buClr>
                <a:schemeClr val="dk1"/>
              </a:buClr>
              <a:buSzPct val="100000"/>
              <a:buFont typeface="Calibri"/>
              <a:buAutoNum type="arabicPeriod"/>
            </a:pPr>
            <a:r>
              <a:rPr lang="en-US" sz="2400" b="0" i="0" u="none" strike="noStrike" cap="none">
                <a:solidFill>
                  <a:schemeClr val="dk1"/>
                </a:solidFill>
                <a:latin typeface="Calibri"/>
                <a:ea typeface="Calibri"/>
                <a:cs typeface="Calibri"/>
                <a:sym typeface="Calibri"/>
              </a:rPr>
              <a:t>If pH probe  voltage &gt; 0 then load pH subroutine</a:t>
            </a:r>
          </a:p>
          <a:p>
            <a:pPr marL="1600200" marR="0" lvl="3" indent="-228600" algn="l" rtl="0">
              <a:lnSpc>
                <a:spcPct val="107000"/>
              </a:lnSpc>
              <a:spcBef>
                <a:spcPts val="0"/>
              </a:spcBef>
              <a:spcAft>
                <a:spcPts val="0"/>
              </a:spcAft>
              <a:buClr>
                <a:schemeClr val="dk1"/>
              </a:buClr>
              <a:buSzPct val="100000"/>
              <a:buFont typeface="Calibri"/>
              <a:buAutoNum type="arabicPeriod"/>
            </a:pPr>
            <a:r>
              <a:rPr lang="en-US" sz="2400" b="0" i="0" u="none" strike="noStrike" cap="none">
                <a:solidFill>
                  <a:schemeClr val="dk1"/>
                </a:solidFill>
                <a:latin typeface="Calibri"/>
                <a:ea typeface="Calibri"/>
                <a:cs typeface="Calibri"/>
                <a:sym typeface="Calibri"/>
              </a:rPr>
              <a:t>If Conductivity probe current &gt; 0 then load Cond subroutine</a:t>
            </a:r>
          </a:p>
          <a:p>
            <a:pPr marL="1600200" marR="0" lvl="3" indent="-228600" algn="l" rtl="0">
              <a:lnSpc>
                <a:spcPct val="107000"/>
              </a:lnSpc>
              <a:spcBef>
                <a:spcPts val="0"/>
              </a:spcBef>
              <a:spcAft>
                <a:spcPts val="0"/>
              </a:spcAft>
              <a:buClr>
                <a:schemeClr val="dk1"/>
              </a:buClr>
              <a:buSzPct val="100000"/>
              <a:buFont typeface="Calibri"/>
              <a:buAutoNum type="arabicPeriod"/>
            </a:pPr>
            <a:r>
              <a:rPr lang="en-US" sz="2400" b="0" i="0" u="none" strike="noStrike" cap="none">
                <a:solidFill>
                  <a:schemeClr val="dk1"/>
                </a:solidFill>
                <a:latin typeface="Calibri"/>
                <a:ea typeface="Calibri"/>
                <a:cs typeface="Calibri"/>
                <a:sym typeface="Calibri"/>
              </a:rPr>
              <a:t>If both pH and Conductivity = 0 place module in standby mode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p:nvPr/>
        </p:nvSpPr>
        <p:spPr>
          <a:xfrm>
            <a:off x="0" y="244843"/>
            <a:ext cx="12192000" cy="5229573"/>
          </a:xfrm>
          <a:prstGeom prst="rect">
            <a:avLst/>
          </a:prstGeom>
          <a:noFill/>
          <a:ln>
            <a:noFill/>
          </a:ln>
        </p:spPr>
        <p:txBody>
          <a:bodyPr wrap="square" lIns="91425" tIns="45700" rIns="91425" bIns="45700" numCol="1" anchor="t" anchorCtr="0">
            <a:noAutofit/>
          </a:bodyPr>
          <a:lstStyle/>
          <a:p>
            <a:pPr marL="0" marR="0" lvl="0" indent="0" algn="ctr" rtl="0">
              <a:lnSpc>
                <a:spcPct val="107000"/>
              </a:lnSpc>
              <a:spcBef>
                <a:spcPts val="0"/>
              </a:spcBef>
              <a:spcAft>
                <a:spcPts val="0"/>
              </a:spcAft>
              <a:buSzPct val="25000"/>
              <a:buNone/>
            </a:pPr>
            <a:r>
              <a:rPr lang="en-US" sz="4800">
                <a:solidFill>
                  <a:schemeClr val="dk1"/>
                </a:solidFill>
                <a:latin typeface="Calibri"/>
                <a:ea typeface="Calibri"/>
                <a:cs typeface="Calibri"/>
                <a:sym typeface="Calibri"/>
              </a:rPr>
              <a:t>Running Atomic Absorption Mode</a:t>
            </a:r>
          </a:p>
          <a:p>
            <a:pPr marL="457200" marR="0" lvl="1" indent="0" algn="l" rtl="0">
              <a:lnSpc>
                <a:spcPct val="107000"/>
              </a:lnSpc>
              <a:spcBef>
                <a:spcPts val="0"/>
              </a:spcBef>
              <a:spcAft>
                <a:spcPts val="0"/>
              </a:spcAft>
              <a:buSzPct val="25000"/>
              <a:buNone/>
            </a:pPr>
            <a:r>
              <a:rPr lang="en-US" sz="2400" b="1" i="0" u="none" strike="noStrike" cap="none">
                <a:solidFill>
                  <a:schemeClr val="dk1"/>
                </a:solidFill>
                <a:latin typeface="Calibri"/>
                <a:ea typeface="Calibri"/>
                <a:cs typeface="Calibri"/>
                <a:sym typeface="Calibri"/>
              </a:rPr>
              <a:t>3. Reading Parameter input and Drawing Curve</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Load AAS subroutine</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Test Main Panel bus bar for voltages On/Off Button (v1), Slit width Control (v2), Detector Wavelength Monochromator(v3), D2 Background Compensator (v4), and Lamp Current(v5), Light Intensity Knob(v6), Auto Zero Button (v7), Read Button(v8), Air Flowmeter (v9), Fuel Flowmeter(v10) and store in appropriate memory locations </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Read soft key pressed as Sample (S) or Calibration Standard (C) and inputted value. Store in appropriate memory locations</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Use statistical subroutine to calculate and print calibration curve  and statistics</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Print curve to screen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0" y="244843"/>
            <a:ext cx="12192000" cy="5229573"/>
          </a:xfrm>
          <a:prstGeom prst="rect">
            <a:avLst/>
          </a:prstGeom>
          <a:noFill/>
          <a:ln>
            <a:noFill/>
          </a:ln>
        </p:spPr>
        <p:txBody>
          <a:bodyPr wrap="square" lIns="91425" tIns="45700" rIns="91425" bIns="45700" numCol="1" anchor="t" anchorCtr="0">
            <a:noAutofit/>
          </a:bodyPr>
          <a:lstStyle/>
          <a:p>
            <a:pPr marL="0" marR="0" lvl="0" indent="0" algn="ctr" rtl="0">
              <a:lnSpc>
                <a:spcPct val="107000"/>
              </a:lnSpc>
              <a:spcBef>
                <a:spcPts val="0"/>
              </a:spcBef>
              <a:spcAft>
                <a:spcPts val="0"/>
              </a:spcAft>
              <a:buSzPct val="25000"/>
              <a:buNone/>
            </a:pPr>
            <a:r>
              <a:rPr lang="en-US" sz="4800">
                <a:solidFill>
                  <a:schemeClr val="dk1"/>
                </a:solidFill>
                <a:latin typeface="Calibri"/>
                <a:ea typeface="Calibri"/>
                <a:cs typeface="Calibri"/>
                <a:sym typeface="Calibri"/>
              </a:rPr>
              <a:t>Compensating Errors</a:t>
            </a:r>
          </a:p>
          <a:p>
            <a:pPr marL="457200" marR="0" lvl="1" indent="0" algn="l" rtl="0">
              <a:lnSpc>
                <a:spcPct val="107000"/>
              </a:lnSpc>
              <a:spcBef>
                <a:spcPts val="0"/>
              </a:spcBef>
              <a:spcAft>
                <a:spcPts val="0"/>
              </a:spcAft>
              <a:buSzPct val="25000"/>
              <a:buNone/>
            </a:pPr>
            <a:r>
              <a:rPr lang="en-US" sz="2400" b="1" i="0" u="none" strike="noStrike" cap="none">
                <a:solidFill>
                  <a:schemeClr val="dk1"/>
                </a:solidFill>
                <a:latin typeface="Calibri"/>
                <a:ea typeface="Calibri"/>
                <a:cs typeface="Calibri"/>
                <a:sym typeface="Calibri"/>
              </a:rPr>
              <a:t>4. During Modular Configuration Stage</a:t>
            </a:r>
          </a:p>
          <a:p>
            <a:pPr marL="1885950" marR="0" lvl="3" indent="-514350" algn="l" rtl="0">
              <a:lnSpc>
                <a:spcPct val="107000"/>
              </a:lnSpc>
              <a:spcBef>
                <a:spcPts val="0"/>
              </a:spcBef>
              <a:buClr>
                <a:schemeClr val="dk1"/>
              </a:buClr>
              <a:buFont typeface="Calibri"/>
              <a:buNone/>
            </a:pPr>
            <a:endParaRPr sz="2400" b="0" i="0" u="none" strike="noStrike" cap="none">
              <a:solidFill>
                <a:schemeClr val="dk1"/>
              </a:solidFill>
              <a:latin typeface="Calibri"/>
              <a:ea typeface="Calibri"/>
              <a:cs typeface="Calibri"/>
              <a:sym typeface="Calibri"/>
            </a:endParaRPr>
          </a:p>
          <a:p>
            <a:pPr marL="1885950" marR="0" lvl="3" indent="-514350" algn="l" rtl="0">
              <a:lnSpc>
                <a:spcPct val="107000"/>
              </a:lnSpc>
              <a:spcBef>
                <a:spcPts val="0"/>
              </a:spcBef>
              <a:buClr>
                <a:schemeClr val="dk1"/>
              </a:buClr>
              <a:buFont typeface="Calibri"/>
              <a:buNone/>
            </a:pPr>
            <a:endParaRPr sz="2400" b="0" i="0" u="none" strike="noStrike" cap="none">
              <a:solidFill>
                <a:schemeClr val="dk1"/>
              </a:solidFill>
              <a:latin typeface="Calibri"/>
              <a:ea typeface="Calibri"/>
              <a:cs typeface="Calibri"/>
              <a:sym typeface="Calibri"/>
            </a:endParaRP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v1 = 0 display blank screen</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constant1 &lt;v2&gt; constant2 run chromatogram correction program 2</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 If constant3 &lt;v3&gt; constant4 run chromatogram correction program 3</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constant5 &lt;v4&gt; constant6 run chromatogram correction program 4</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constant7 &lt;v5&gt; constant8 run chromatogram correction program 2</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constant9 &lt;v6&gt; constant10 run chromatogram correction program 5</a:t>
            </a:r>
          </a:p>
          <a:p>
            <a:pPr marL="1885950" marR="0" lvl="3" indent="-514350" algn="l" rtl="0">
              <a:lnSpc>
                <a:spcPct val="107000"/>
              </a:lnSpc>
              <a:spcBef>
                <a:spcPts val="0"/>
              </a:spcBef>
              <a:buClr>
                <a:schemeClr val="dk1"/>
              </a:buClr>
              <a:buSzPct val="100000"/>
              <a:buFont typeface="Calibri"/>
              <a:buAutoNum type="romanLcPeriod"/>
            </a:pPr>
            <a:r>
              <a:rPr lang="en-US" sz="2400" b="0" i="0" u="none" strike="noStrike" cap="none">
                <a:solidFill>
                  <a:schemeClr val="dk1"/>
                </a:solidFill>
                <a:latin typeface="Calibri"/>
                <a:ea typeface="Calibri"/>
                <a:cs typeface="Calibri"/>
                <a:sym typeface="Calibri"/>
              </a:rPr>
              <a:t>If constant11 &lt;v9&gt; constant12, or If constant13 &lt;v10&gt; constant14, Print Air/Fuel Mixture is not correct, Please adjust before continuing”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a:stretch/>
        </p:blipFill>
        <p:spPr>
          <a:xfrm>
            <a:off x="3352800" y="1586484"/>
            <a:ext cx="5486400" cy="3663167"/>
          </a:xfrm>
          <a:prstGeom prst="rect">
            <a:avLst/>
          </a:prstGeom>
          <a:noFill/>
          <a:ln>
            <a:noFill/>
          </a:ln>
        </p:spPr>
      </p:pic>
      <p:sp>
        <p:nvSpPr>
          <p:cNvPr id="96" name="Shape 96"/>
          <p:cNvSpPr txBox="1"/>
          <p:nvPr/>
        </p:nvSpPr>
        <p:spPr>
          <a:xfrm>
            <a:off x="509509" y="3241707"/>
            <a:ext cx="2689412" cy="1754326"/>
          </a:xfrm>
          <a:prstGeom prst="rect">
            <a:avLst/>
          </a:prstGeom>
          <a:noFill/>
          <a:ln>
            <a:noFill/>
          </a:ln>
        </p:spPr>
        <p:txBody>
          <a:bodyPr wrap="square" lIns="91425" tIns="45700" rIns="91425" bIns="45700" numCol="1" anchor="t" anchorCtr="0">
            <a:noAutofit/>
          </a:bodyPr>
          <a:lstStyle/>
          <a:p>
            <a:pPr marL="285750" marR="0" lvl="0" indent="-285750" algn="l" rtl="0">
              <a:spcBef>
                <a:spcPts val="0"/>
              </a:spcBef>
              <a:buClr>
                <a:schemeClr val="dk1"/>
              </a:buClr>
              <a:buSzPct val="100000"/>
              <a:buFont typeface="Noto Sans Symbols"/>
              <a:buChar char="❖"/>
            </a:pPr>
            <a:r>
              <a:rPr lang="en-US" sz="1800" b="1" i="0" u="none" strike="noStrike" cap="none" dirty="0">
                <a:solidFill>
                  <a:schemeClr val="dk1"/>
                </a:solidFill>
                <a:latin typeface="Nunito"/>
                <a:ea typeface="Nunito"/>
                <a:cs typeface="Nunito"/>
                <a:sym typeface="Nunito"/>
              </a:rPr>
              <a:t>High Technology</a:t>
            </a:r>
          </a:p>
          <a:p>
            <a:pPr marL="0" marR="0" lvl="0" indent="0" algn="l" rtl="0">
              <a:spcBef>
                <a:spcPts val="0"/>
              </a:spcBef>
              <a:buNone/>
            </a:pPr>
            <a:endParaRPr sz="1800" b="1" dirty="0">
              <a:solidFill>
                <a:schemeClr val="dk1"/>
              </a:solidFill>
              <a:latin typeface="Nunito"/>
              <a:ea typeface="Nunito"/>
              <a:cs typeface="Nunito"/>
              <a:sym typeface="Nunito"/>
            </a:endParaRPr>
          </a:p>
          <a:p>
            <a:pPr marL="285750" marR="0" lvl="0" indent="-285750" algn="l" rtl="0">
              <a:spcBef>
                <a:spcPts val="0"/>
              </a:spcBef>
              <a:buClr>
                <a:schemeClr val="dk1"/>
              </a:buClr>
              <a:buSzPct val="100000"/>
              <a:buFont typeface="Noto Sans Symbols"/>
              <a:buChar char="❖"/>
            </a:pPr>
            <a:r>
              <a:rPr lang="en-US" sz="1800" b="1" dirty="0">
                <a:solidFill>
                  <a:schemeClr val="dk1"/>
                </a:solidFill>
                <a:latin typeface="Nunito"/>
                <a:ea typeface="Nunito"/>
                <a:cs typeface="Nunito"/>
                <a:sym typeface="Nunito"/>
              </a:rPr>
              <a:t>Real Hands On</a:t>
            </a:r>
          </a:p>
          <a:p>
            <a:pPr marL="285750" marR="0" lvl="0" indent="-285750" algn="l" rtl="0">
              <a:spcBef>
                <a:spcPts val="0"/>
              </a:spcBef>
              <a:buClr>
                <a:schemeClr val="dk1"/>
              </a:buClr>
              <a:buFont typeface="Noto Sans Symbols"/>
              <a:buNone/>
            </a:pPr>
            <a:endParaRPr sz="1800" b="1" dirty="0">
              <a:solidFill>
                <a:schemeClr val="dk1"/>
              </a:solidFill>
              <a:latin typeface="Nunito"/>
              <a:ea typeface="Nunito"/>
              <a:cs typeface="Nunito"/>
              <a:sym typeface="Nunito"/>
            </a:endParaRPr>
          </a:p>
          <a:p>
            <a:pPr marL="285750" marR="0" lvl="0" indent="-285750" algn="l" rtl="0">
              <a:spcBef>
                <a:spcPts val="0"/>
              </a:spcBef>
              <a:buClr>
                <a:schemeClr val="dk1"/>
              </a:buClr>
              <a:buSzPct val="100000"/>
              <a:buFont typeface="Noto Sans Symbols"/>
              <a:buChar char="❖"/>
            </a:pPr>
            <a:r>
              <a:rPr lang="en-US" sz="1800" b="1" dirty="0">
                <a:solidFill>
                  <a:schemeClr val="dk1"/>
                </a:solidFill>
                <a:latin typeface="Nunito"/>
                <a:ea typeface="Nunito"/>
                <a:cs typeface="Nunito"/>
                <a:sym typeface="Nunito"/>
              </a:rPr>
              <a:t>Safe, User Friendly</a:t>
            </a:r>
          </a:p>
          <a:p>
            <a:pPr marL="0" marR="0" lvl="0" indent="0" algn="l" rtl="0">
              <a:spcBef>
                <a:spcPts val="0"/>
              </a:spcBef>
              <a:buNone/>
            </a:pPr>
            <a:endParaRPr sz="1800" b="1" dirty="0">
              <a:solidFill>
                <a:schemeClr val="dk1"/>
              </a:solidFill>
              <a:latin typeface="Nunito"/>
              <a:ea typeface="Nunito"/>
              <a:cs typeface="Nunito"/>
              <a:sym typeface="Nunito"/>
            </a:endParaRPr>
          </a:p>
        </p:txBody>
      </p:sp>
      <p:sp>
        <p:nvSpPr>
          <p:cNvPr id="97" name="Shape 97"/>
          <p:cNvSpPr txBox="1"/>
          <p:nvPr/>
        </p:nvSpPr>
        <p:spPr>
          <a:xfrm>
            <a:off x="3352800" y="5271516"/>
            <a:ext cx="5486400" cy="1215717"/>
          </a:xfrm>
          <a:prstGeom prst="rect">
            <a:avLst/>
          </a:prstGeom>
          <a:noFill/>
          <a:ln>
            <a:noFill/>
          </a:ln>
        </p:spPr>
        <p:txBody>
          <a:bodyPr wrap="square" lIns="91425" tIns="45700" rIns="91425" bIns="45700" numCol="1" anchor="t" anchorCtr="0">
            <a:noAutofit/>
          </a:bodyPr>
          <a:lstStyle/>
          <a:p>
            <a:pPr marL="0" marR="0" lvl="0" indent="0" algn="ctr" rtl="0">
              <a:spcBef>
                <a:spcPts val="0"/>
              </a:spcBef>
              <a:buSzPct val="25000"/>
              <a:buNone/>
            </a:pPr>
            <a:r>
              <a:rPr lang="en-US" sz="2800" dirty="0">
                <a:solidFill>
                  <a:schemeClr val="dk1"/>
                </a:solidFill>
                <a:latin typeface="Calibri"/>
                <a:ea typeface="Calibri"/>
                <a:cs typeface="Calibri"/>
                <a:sym typeface="Calibri"/>
              </a:rPr>
              <a:t>Buck County Technical High School</a:t>
            </a:r>
            <a:r>
              <a:rPr lang="en-US" sz="900" dirty="0">
                <a:solidFill>
                  <a:schemeClr val="dk1"/>
                </a:solidFill>
                <a:latin typeface="Calibri"/>
                <a:ea typeface="Calibri"/>
                <a:cs typeface="Calibri"/>
                <a:sym typeface="Calibri"/>
              </a:rPr>
              <a:t> </a:t>
            </a:r>
            <a:r>
              <a:rPr lang="en-US" sz="800" dirty="0">
                <a:solidFill>
                  <a:schemeClr val="dk1"/>
                </a:solidFill>
                <a:latin typeface="Calibri"/>
                <a:ea typeface="Calibri"/>
                <a:cs typeface="Calibri"/>
                <a:sym typeface="Calibri"/>
              </a:rPr>
              <a:t>Fairless Hills, PA</a:t>
            </a:r>
          </a:p>
          <a:p>
            <a:pPr marL="0" marR="0" lvl="0" indent="0" algn="l" rtl="0">
              <a:spcBef>
                <a:spcPts val="0"/>
              </a:spcBef>
              <a:buSzPct val="25000"/>
              <a:buNone/>
            </a:pPr>
            <a:r>
              <a:rPr lang="en-US" sz="800" dirty="0">
                <a:solidFill>
                  <a:schemeClr val="dk1"/>
                </a:solidFill>
                <a:latin typeface="Calibri"/>
                <a:ea typeface="Calibri"/>
                <a:cs typeface="Calibri"/>
                <a:sym typeface="Calibri"/>
              </a:rPr>
              <a:t>Joan </a:t>
            </a:r>
            <a:r>
              <a:rPr lang="en-US" sz="800" dirty="0" err="1">
                <a:solidFill>
                  <a:schemeClr val="dk1"/>
                </a:solidFill>
                <a:latin typeface="Calibri"/>
                <a:ea typeface="Calibri"/>
                <a:cs typeface="Calibri"/>
                <a:sym typeface="Calibri"/>
              </a:rPr>
              <a:t>Hellyer</a:t>
            </a:r>
            <a:r>
              <a:rPr lang="en-US" sz="800" dirty="0">
                <a:solidFill>
                  <a:schemeClr val="dk1"/>
                </a:solidFill>
                <a:latin typeface="Calibri"/>
                <a:ea typeface="Calibri"/>
                <a:cs typeface="Calibri"/>
                <a:sym typeface="Calibri"/>
              </a:rPr>
              <a:t>, s. (2015). Bucks County Technical HS students using high-tech machines to turn ideas into reality. Bucks County Courier Times. Retrieved 4 October 2017, from http://www.buckscountycouriertimes.com/news/local/bucks-county-technical-hs-students-using-high-tech-machines-to/article_ea17edec-7c1a-11e5-a67b-27debf41d92d.html</a:t>
            </a:r>
          </a:p>
        </p:txBody>
      </p:sp>
      <p:sp>
        <p:nvSpPr>
          <p:cNvPr id="5" name="Shape 84"/>
          <p:cNvSpPr txBox="1">
            <a:spLocks/>
          </p:cNvSpPr>
          <p:nvPr/>
        </p:nvSpPr>
        <p:spPr>
          <a:xfrm>
            <a:off x="316639" y="1212644"/>
            <a:ext cx="2728403" cy="1416442"/>
          </a:xfrm>
          <a:prstGeom prst="rect">
            <a:avLst/>
          </a:prstGeom>
          <a:noFill/>
          <a:ln>
            <a:noFill/>
          </a:ln>
        </p:spPr>
        <p:txBody>
          <a:bodyPr wrap="square" lIns="91425" tIns="45700" rIns="91425" bIns="45700" numCol="1"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lnSpc>
                <a:spcPct val="90000"/>
              </a:lnSpc>
              <a:buClr>
                <a:srgbClr val="2E75B5"/>
              </a:buClr>
              <a:buSzPct val="25000"/>
              <a:buFont typeface="Arial"/>
              <a:buNone/>
            </a:pPr>
            <a:r>
              <a:rPr lang="en-US" sz="1800" dirty="0" smtClean="0">
                <a:solidFill>
                  <a:schemeClr val="tx1"/>
                </a:solidFill>
              </a:rPr>
              <a:t>Some School Districts have money to spare, and can give their students a good start in a STEM Career with:  </a:t>
            </a:r>
            <a:endParaRPr lang="en-US"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6">
                                            <p:txEl>
                                              <p:pRg st="5" end="5"/>
                                            </p:txEl>
                                          </p:spTgt>
                                        </p:tgtEl>
                                        <p:attrNameLst>
                                          <p:attrName>style.visibility</p:attrName>
                                        </p:attrNameLst>
                                      </p:cBhvr>
                                      <p:to>
                                        <p:strVal val="visible"/>
                                      </p:to>
                                    </p:set>
                                    <p:animEffect transition="in" filter="randombar(horizontal)">
                                      <p:cBhvr>
                                        <p:cTn id="7" dur="1000"/>
                                        <p:tgtEl>
                                          <p:spTgt spid="9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animEffect transition="in" filter="fade">
                                      <p:cBhvr>
                                        <p:cTn id="16" dur="500"/>
                                        <p:tgtEl>
                                          <p:spTgt spid="96">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96">
                                            <p:txEl>
                                              <p:pRg st="2" end="2"/>
                                            </p:txEl>
                                          </p:spTgt>
                                        </p:tgtEl>
                                        <p:attrNameLst>
                                          <p:attrName>style.visibility</p:attrName>
                                        </p:attrNameLst>
                                      </p:cBhvr>
                                      <p:to>
                                        <p:strVal val="visible"/>
                                      </p:to>
                                    </p:set>
                                    <p:animEffect transition="in" filter="fade">
                                      <p:cBhvr>
                                        <p:cTn id="20" dur="1000"/>
                                        <p:tgtEl>
                                          <p:spTgt spid="96">
                                            <p:txEl>
                                              <p:pRg st="2" end="2"/>
                                            </p:txEl>
                                          </p:spTgt>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96">
                                            <p:txEl>
                                              <p:pRg st="3" end="3"/>
                                            </p:txEl>
                                          </p:spTgt>
                                        </p:tgtEl>
                                        <p:attrNameLst>
                                          <p:attrName>style.visibility</p:attrName>
                                        </p:attrNameLst>
                                      </p:cBhvr>
                                      <p:to>
                                        <p:strVal val="visible"/>
                                      </p:to>
                                    </p:set>
                                    <p:animEffect transition="in" filter="fade">
                                      <p:cBhvr>
                                        <p:cTn id="24" dur="500"/>
                                        <p:tgtEl>
                                          <p:spTgt spid="96">
                                            <p:txEl>
                                              <p:pRg st="3" end="3"/>
                                            </p:txEl>
                                          </p:spTgt>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96">
                                            <p:txEl>
                                              <p:pRg st="4" end="4"/>
                                            </p:txEl>
                                          </p:spTgt>
                                        </p:tgtEl>
                                        <p:attrNameLst>
                                          <p:attrName>style.visibility</p:attrName>
                                        </p:attrNameLst>
                                      </p:cBhvr>
                                      <p:to>
                                        <p:strVal val="visible"/>
                                      </p:to>
                                    </p:set>
                                    <p:animEffect transition="in" filter="fade">
                                      <p:cBhvr>
                                        <p:cTn id="28"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3">
            <a:alphaModFix/>
          </a:blip>
          <a:srcRect/>
          <a:stretch/>
        </p:blipFill>
        <p:spPr>
          <a:xfrm>
            <a:off x="3255982" y="1686261"/>
            <a:ext cx="5836554" cy="3280648"/>
          </a:xfrm>
          <a:prstGeom prst="rect">
            <a:avLst/>
          </a:prstGeom>
          <a:noFill/>
          <a:ln>
            <a:noFill/>
          </a:ln>
        </p:spPr>
      </p:pic>
      <p:sp>
        <p:nvSpPr>
          <p:cNvPr id="103" name="Shape 103"/>
          <p:cNvSpPr/>
          <p:nvPr/>
        </p:nvSpPr>
        <p:spPr>
          <a:xfrm>
            <a:off x="1814723" y="417773"/>
            <a:ext cx="2882520" cy="923330"/>
          </a:xfrm>
          <a:prstGeom prst="rect">
            <a:avLst/>
          </a:prstGeom>
          <a:noFill/>
          <a:ln>
            <a:noFill/>
          </a:ln>
        </p:spPr>
        <p:txBody>
          <a:bodyPr wrap="square" lIns="91425" tIns="45700" rIns="91425" bIns="45700" numCol="1" anchor="t" anchorCtr="0">
            <a:noAutofit/>
          </a:bodyPr>
          <a:lstStyle/>
          <a:p>
            <a:pPr marL="0" marR="0" lvl="0" indent="0" algn="ctr" rtl="0">
              <a:spcBef>
                <a:spcPts val="0"/>
              </a:spcBef>
              <a:buSzPct val="25000"/>
              <a:buNone/>
            </a:pPr>
            <a:r>
              <a:rPr lang="en-US" sz="5400" b="1">
                <a:solidFill>
                  <a:srgbClr val="00B050"/>
                </a:solidFill>
                <a:latin typeface="Calibri"/>
                <a:ea typeface="Calibri"/>
                <a:cs typeface="Calibri"/>
                <a:sym typeface="Calibri"/>
              </a:rPr>
              <a:t>Money!!!</a:t>
            </a:r>
          </a:p>
        </p:txBody>
      </p:sp>
      <p:sp>
        <p:nvSpPr>
          <p:cNvPr id="104" name="Shape 104"/>
          <p:cNvSpPr/>
          <p:nvPr/>
        </p:nvSpPr>
        <p:spPr>
          <a:xfrm>
            <a:off x="7716242" y="590352"/>
            <a:ext cx="3518912" cy="923330"/>
          </a:xfrm>
          <a:prstGeom prst="rect">
            <a:avLst/>
          </a:prstGeom>
          <a:noFill/>
          <a:ln>
            <a:noFill/>
          </a:ln>
        </p:spPr>
        <p:txBody>
          <a:bodyPr wrap="square" lIns="91425" tIns="45700" rIns="91425" bIns="45700" numCol="1" anchor="t" anchorCtr="0">
            <a:noAutofit/>
          </a:bodyPr>
          <a:lstStyle/>
          <a:p>
            <a:pPr marL="0" marR="0" lvl="0" indent="0" algn="ctr" rtl="0">
              <a:spcBef>
                <a:spcPts val="0"/>
              </a:spcBef>
              <a:buSzPct val="25000"/>
              <a:buNone/>
            </a:pPr>
            <a:r>
              <a:rPr lang="en-US" sz="5400" b="1">
                <a:solidFill>
                  <a:srgbClr val="FF0000"/>
                </a:solidFill>
                <a:latin typeface="Calibri"/>
                <a:ea typeface="Calibri"/>
                <a:cs typeface="Calibri"/>
                <a:sym typeface="Calibri"/>
              </a:rPr>
              <a:t>Expertise!!!</a:t>
            </a:r>
          </a:p>
        </p:txBody>
      </p:sp>
      <p:sp>
        <p:nvSpPr>
          <p:cNvPr id="105" name="Shape 105"/>
          <p:cNvSpPr/>
          <p:nvPr/>
        </p:nvSpPr>
        <p:spPr>
          <a:xfrm>
            <a:off x="618690" y="5374814"/>
            <a:ext cx="5945154" cy="923330"/>
          </a:xfrm>
          <a:prstGeom prst="rect">
            <a:avLst/>
          </a:prstGeom>
          <a:noFill/>
          <a:ln>
            <a:noFill/>
          </a:ln>
        </p:spPr>
        <p:txBody>
          <a:bodyPr wrap="square" lIns="91425" tIns="45700" rIns="91425" bIns="45700" numCol="1" anchor="t" anchorCtr="0">
            <a:noAutofit/>
          </a:bodyPr>
          <a:lstStyle/>
          <a:p>
            <a:pPr marL="0" marR="0" lvl="0" indent="0" algn="ctr" rtl="0">
              <a:spcBef>
                <a:spcPts val="0"/>
              </a:spcBef>
              <a:buSzPct val="25000"/>
              <a:buNone/>
            </a:pPr>
            <a:r>
              <a:rPr lang="en-US" sz="5400" b="1">
                <a:solidFill>
                  <a:srgbClr val="0070C0"/>
                </a:solidFill>
                <a:latin typeface="Calibri"/>
                <a:ea typeface="Calibri"/>
                <a:cs typeface="Calibri"/>
                <a:sym typeface="Calibri"/>
              </a:rPr>
              <a:t>Support</a:t>
            </a:r>
            <a:r>
              <a:rPr lang="en-US" sz="5400" b="1">
                <a:solidFill>
                  <a:schemeClr val="accent4"/>
                </a:solidFill>
                <a:latin typeface="Calibri"/>
                <a:ea typeface="Calibri"/>
                <a:cs typeface="Calibri"/>
                <a:sym typeface="Calibri"/>
              </a:rPr>
              <a:t> </a:t>
            </a:r>
            <a:r>
              <a:rPr lang="en-US" sz="5400" b="1">
                <a:solidFill>
                  <a:srgbClr val="0070C0"/>
                </a:solidFill>
                <a:latin typeface="Calibri"/>
                <a:ea typeface="Calibri"/>
                <a:cs typeface="Calibri"/>
                <a:sym typeface="Calibri"/>
              </a:rPr>
              <a:t>Resourcing</a:t>
            </a:r>
            <a:r>
              <a:rPr lang="en-US" sz="5400" b="1">
                <a:solidFill>
                  <a:schemeClr val="accent4"/>
                </a:solidFill>
                <a:latin typeface="Calibri"/>
                <a:ea typeface="Calibri"/>
                <a:cs typeface="Calibri"/>
                <a:sym typeface="Calibri"/>
              </a:rPr>
              <a:t> </a:t>
            </a:r>
          </a:p>
        </p:txBody>
      </p:sp>
      <p:sp>
        <p:nvSpPr>
          <p:cNvPr id="106" name="Shape 106"/>
          <p:cNvSpPr/>
          <p:nvPr/>
        </p:nvSpPr>
        <p:spPr>
          <a:xfrm>
            <a:off x="8170412" y="5181634"/>
            <a:ext cx="3879973" cy="923330"/>
          </a:xfrm>
          <a:prstGeom prst="rect">
            <a:avLst/>
          </a:prstGeom>
          <a:noFill/>
          <a:ln>
            <a:noFill/>
          </a:ln>
        </p:spPr>
        <p:txBody>
          <a:bodyPr wrap="square" lIns="91425" tIns="45700" rIns="91425" bIns="45700" numCol="1" anchor="t" anchorCtr="0">
            <a:noAutofit/>
          </a:bodyPr>
          <a:lstStyle/>
          <a:p>
            <a:pPr marL="0" marR="0" lvl="0" indent="0" algn="ctr" rtl="0">
              <a:spcBef>
                <a:spcPts val="0"/>
              </a:spcBef>
              <a:buSzPct val="25000"/>
              <a:buNone/>
            </a:pPr>
            <a:r>
              <a:rPr lang="en-US" sz="5400" b="1" dirty="0" smtClean="0">
                <a:solidFill>
                  <a:srgbClr val="C55A11"/>
                </a:solidFill>
                <a:latin typeface="Calibri"/>
                <a:ea typeface="Calibri"/>
                <a:cs typeface="Calibri"/>
                <a:sym typeface="Calibri"/>
              </a:rPr>
              <a:t>Hazards!!!</a:t>
            </a:r>
            <a:endParaRPr lang="en-US" sz="5400" b="1" dirty="0">
              <a:solidFill>
                <a:srgbClr val="C55A11"/>
              </a:solidFill>
              <a:latin typeface="Calibri"/>
              <a:ea typeface="Calibri"/>
              <a:cs typeface="Calibri"/>
              <a:sym typeface="Calibri"/>
            </a:endParaRPr>
          </a:p>
        </p:txBody>
      </p:sp>
      <p:sp>
        <p:nvSpPr>
          <p:cNvPr id="8" name="Shape 84"/>
          <p:cNvSpPr txBox="1">
            <a:spLocks/>
          </p:cNvSpPr>
          <p:nvPr/>
        </p:nvSpPr>
        <p:spPr>
          <a:xfrm>
            <a:off x="450521" y="2011635"/>
            <a:ext cx="2728403" cy="1416442"/>
          </a:xfrm>
          <a:prstGeom prst="rect">
            <a:avLst/>
          </a:prstGeom>
          <a:noFill/>
          <a:ln>
            <a:noFill/>
          </a:ln>
        </p:spPr>
        <p:txBody>
          <a:bodyPr wrap="square" lIns="91425" tIns="45700" rIns="91425" bIns="45700" numCol="1"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lnSpc>
                <a:spcPct val="90000"/>
              </a:lnSpc>
              <a:buClr>
                <a:srgbClr val="2E75B5"/>
              </a:buClr>
              <a:buSzPct val="25000"/>
              <a:buFont typeface="Arial"/>
              <a:buNone/>
            </a:pPr>
            <a:r>
              <a:rPr lang="en-US" sz="1800" dirty="0" smtClean="0">
                <a:solidFill>
                  <a:schemeClr val="tx1"/>
                </a:solidFill>
              </a:rPr>
              <a:t>But Many Public School Districts have abandoned their STEM Laboratories due to Problems  with:  </a:t>
            </a:r>
            <a:endParaRPr lang="en-US"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p:tgtEl>
                                          <p:spTgt spid="106"/>
                                        </p:tgtEl>
                                        <p:attrNameLst>
                                          <p:attrName>ppt_w</p:attrName>
                                        </p:attrNameLst>
                                      </p:cBhvr>
                                      <p:tavLst>
                                        <p:tav tm="0">
                                          <p:val>
                                            <p:strVal val="0"/>
                                          </p:val>
                                        </p:tav>
                                        <p:tav tm="100000">
                                          <p:val>
                                            <p:strVal val="#ppt_w"/>
                                          </p:val>
                                        </p:tav>
                                      </p:tavLst>
                                    </p:anim>
                                    <p:anim calcmode="lin" valueType="num">
                                      <p:cBhvr additive="base">
                                        <p:cTn id="18" dur="500"/>
                                        <p:tgtEl>
                                          <p:spTgt spid="106"/>
                                        </p:tgtEl>
                                        <p:attrNameLst>
                                          <p:attrName>ppt_h</p:attrName>
                                        </p:attrNameLst>
                                      </p:cBhvr>
                                      <p:tavLst>
                                        <p:tav tm="0">
                                          <p:val>
                                            <p:str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1822"/>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3">
            <a:alphaModFix/>
          </a:blip>
          <a:srcRect/>
          <a:stretch/>
        </p:blipFill>
        <p:spPr>
          <a:xfrm>
            <a:off x="975360" y="635000"/>
            <a:ext cx="9969886" cy="5483640"/>
          </a:xfrm>
          <a:prstGeom prst="rect">
            <a:avLst/>
          </a:prstGeom>
          <a:noFill/>
          <a:ln>
            <a:noFill/>
          </a:ln>
        </p:spPr>
      </p:pic>
      <p:pic>
        <p:nvPicPr>
          <p:cNvPr id="112" name="Shape 112" descr="http://cliparts101.com/files/945/1E6FFE7FD43C7FE2A1A2EE013D80A4F8/gears2015072344.png"/>
          <p:cNvPicPr preferRelativeResize="0"/>
          <p:nvPr/>
        </p:nvPicPr>
        <p:blipFill rotWithShape="1">
          <a:blip r:embed="rId4">
            <a:alphaModFix/>
          </a:blip>
          <a:srcRect/>
          <a:stretch/>
        </p:blipFill>
        <p:spPr>
          <a:xfrm>
            <a:off x="7455049" y="3135747"/>
            <a:ext cx="1516828" cy="1900175"/>
          </a:xfrm>
          <a:prstGeom prst="rect">
            <a:avLst/>
          </a:prstGeom>
          <a:noFill/>
          <a:ln>
            <a:noFill/>
          </a:ln>
        </p:spPr>
      </p:pic>
      <p:pic>
        <p:nvPicPr>
          <p:cNvPr id="113" name="Shape 113" descr="squirrel.gif"/>
          <p:cNvPicPr preferRelativeResize="0"/>
          <p:nvPr/>
        </p:nvPicPr>
        <p:blipFill rotWithShape="1">
          <a:blip r:embed="rId5">
            <a:alphaModFix/>
          </a:blip>
          <a:srcRect l="6437" t="7169" b="21918"/>
          <a:stretch/>
        </p:blipFill>
        <p:spPr>
          <a:xfrm>
            <a:off x="4015300" y="3135750"/>
            <a:ext cx="2593975" cy="2123225"/>
          </a:xfrm>
          <a:prstGeom prst="rect">
            <a:avLst/>
          </a:prstGeom>
          <a:noFill/>
          <a:ln>
            <a:noFill/>
          </a:ln>
        </p:spPr>
      </p:pic>
      <p:pic>
        <p:nvPicPr>
          <p:cNvPr id="114" name="Shape 114" descr="gears-clipart-animated-gif-18.gif"/>
          <p:cNvPicPr preferRelativeResize="0"/>
          <p:nvPr/>
        </p:nvPicPr>
        <p:blipFill>
          <a:blip r:embed="rId6">
            <a:alphaModFix/>
          </a:blip>
          <a:stretch>
            <a:fillRect/>
          </a:stretch>
        </p:blipFill>
        <p:spPr>
          <a:xfrm>
            <a:off x="7341834" y="3135750"/>
            <a:ext cx="1630042" cy="1835075"/>
          </a:xfrm>
          <a:prstGeom prst="rect">
            <a:avLst/>
          </a:prstGeom>
          <a:noFill/>
          <a:ln>
            <a:noFill/>
          </a:ln>
        </p:spPr>
      </p:pic>
      <p:sp>
        <p:nvSpPr>
          <p:cNvPr id="2" name="TextBox 1"/>
          <p:cNvSpPr txBox="1"/>
          <p:nvPr/>
        </p:nvSpPr>
        <p:spPr>
          <a:xfrm>
            <a:off x="3240350" y="6215559"/>
            <a:ext cx="6178858" cy="584775"/>
          </a:xfrm>
          <a:prstGeom prst="rect">
            <a:avLst/>
          </a:prstGeom>
          <a:noFill/>
        </p:spPr>
        <p:txBody>
          <a:bodyPr wrap="square" rtlCol="0">
            <a:spAutoFit/>
          </a:bodyPr>
          <a:lstStyle/>
          <a:p>
            <a:pPr algn="ctr"/>
            <a:r>
              <a:rPr lang="en-US" sz="1600" dirty="0" smtClean="0"/>
              <a:t>It’s what’s inside that’s EXPENSIVE! But what if we could replace All this with Something a little more Low Tech! Say…</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1335653" y="980243"/>
            <a:ext cx="8835614" cy="612351"/>
          </a:xfrm>
          <a:prstGeom prst="rect">
            <a:avLst/>
          </a:prstGeom>
          <a:noFill/>
          <a:ln>
            <a:noFill/>
          </a:ln>
        </p:spPr>
        <p:txBody>
          <a:bodyPr wrap="square" lIns="91425" tIns="45700" rIns="91425" bIns="45700" numCol="1"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smtClean="0">
                <a:solidFill>
                  <a:srgbClr val="2E75B5"/>
                </a:solidFill>
                <a:latin typeface="Arial"/>
                <a:ea typeface="Arial"/>
                <a:cs typeface="Arial"/>
                <a:sym typeface="Arial"/>
              </a:rPr>
              <a:t>Smart, </a:t>
            </a:r>
            <a:r>
              <a:rPr lang="en-US" sz="4000" b="1" dirty="0" smtClean="0">
                <a:solidFill>
                  <a:srgbClr val="2E75B5"/>
                </a:solidFill>
                <a:latin typeface="Arial"/>
                <a:ea typeface="Arial"/>
                <a:cs typeface="Arial"/>
                <a:sym typeface="Arial"/>
              </a:rPr>
              <a:t>Interchangeable, </a:t>
            </a:r>
            <a:r>
              <a:rPr lang="en-US" sz="4000" b="1" i="0" u="none" strike="noStrike" cap="none" dirty="0" smtClean="0">
                <a:solidFill>
                  <a:srgbClr val="2E75B5"/>
                </a:solidFill>
                <a:latin typeface="Arial"/>
                <a:ea typeface="Arial"/>
                <a:cs typeface="Arial"/>
                <a:sym typeface="Arial"/>
              </a:rPr>
              <a:t>Cubes</a:t>
            </a:r>
            <a:endParaRPr sz="4000" b="1" i="0" u="none" strike="noStrike" cap="none" dirty="0">
              <a:solidFill>
                <a:srgbClr val="2E75B5"/>
              </a:solidFill>
              <a:latin typeface="Arial"/>
              <a:ea typeface="Arial"/>
              <a:cs typeface="Arial"/>
              <a:sym typeface="Arial"/>
            </a:endParaRPr>
          </a:p>
        </p:txBody>
      </p:sp>
      <p:sp>
        <p:nvSpPr>
          <p:cNvPr id="120" name="Shape 120"/>
          <p:cNvSpPr txBox="1">
            <a:spLocks noGrp="1"/>
          </p:cNvSpPr>
          <p:nvPr>
            <p:ph type="subTitle" idx="1"/>
          </p:nvPr>
        </p:nvSpPr>
        <p:spPr>
          <a:xfrm>
            <a:off x="9821732" y="5992008"/>
            <a:ext cx="2259104" cy="865991"/>
          </a:xfrm>
          <a:prstGeom prst="rect">
            <a:avLst/>
          </a:prstGeom>
          <a:noFill/>
          <a:ln>
            <a:noFill/>
          </a:ln>
        </p:spPr>
        <p:txBody>
          <a:bodyPr wrap="square" lIns="91425" tIns="45700" rIns="91425" bIns="45700" numCol="1" anchor="t" anchorCtr="0">
            <a:noAutofit/>
          </a:bodyPr>
          <a:lstStyle/>
          <a:p>
            <a:pPr marL="0" marR="0" lvl="0" indent="0" algn="ctr" rtl="0">
              <a:lnSpc>
                <a:spcPct val="90000"/>
              </a:lnSpc>
              <a:spcBef>
                <a:spcPts val="0"/>
              </a:spcBef>
              <a:buClr>
                <a:schemeClr val="dk1"/>
              </a:buClr>
              <a:buSzPct val="25000"/>
              <a:buFont typeface="Arial"/>
              <a:buNone/>
            </a:pPr>
            <a:endParaRPr sz="2400" b="0" i="0" u="none" strike="noStrike" cap="none">
              <a:solidFill>
                <a:schemeClr val="dk1"/>
              </a:solidFill>
              <a:latin typeface="Calibri"/>
              <a:ea typeface="Calibri"/>
              <a:cs typeface="Calibri"/>
              <a:sym typeface="Calibri"/>
            </a:endParaRPr>
          </a:p>
        </p:txBody>
      </p:sp>
      <p:pic>
        <p:nvPicPr>
          <p:cNvPr id="121" name="Shape 121"/>
          <p:cNvPicPr preferRelativeResize="0"/>
          <p:nvPr/>
        </p:nvPicPr>
        <p:blipFill rotWithShape="1">
          <a:blip r:embed="rId3">
            <a:alphaModFix/>
          </a:blip>
          <a:srcRect/>
          <a:stretch/>
        </p:blipFill>
        <p:spPr>
          <a:xfrm>
            <a:off x="5756070" y="2800144"/>
            <a:ext cx="2148704" cy="1218550"/>
          </a:xfrm>
          <a:prstGeom prst="rect">
            <a:avLst/>
          </a:prstGeom>
          <a:noFill/>
          <a:ln>
            <a:noFill/>
          </a:ln>
        </p:spPr>
      </p:pic>
      <p:pic>
        <p:nvPicPr>
          <p:cNvPr id="122" name="Shape 122"/>
          <p:cNvPicPr preferRelativeResize="0"/>
          <p:nvPr/>
        </p:nvPicPr>
        <p:blipFill rotWithShape="1">
          <a:blip r:embed="rId4">
            <a:alphaModFix/>
          </a:blip>
          <a:srcRect/>
          <a:stretch/>
        </p:blipFill>
        <p:spPr>
          <a:xfrm>
            <a:off x="3955845" y="2800144"/>
            <a:ext cx="1797615" cy="2929104"/>
          </a:xfrm>
          <a:prstGeom prst="rect">
            <a:avLst/>
          </a:prstGeom>
          <a:noFill/>
          <a:ln>
            <a:noFill/>
          </a:ln>
        </p:spPr>
      </p:pic>
      <p:pic>
        <p:nvPicPr>
          <p:cNvPr id="123" name="Shape 123"/>
          <p:cNvPicPr preferRelativeResize="0"/>
          <p:nvPr/>
        </p:nvPicPr>
        <p:blipFill rotWithShape="1">
          <a:blip r:embed="rId5">
            <a:alphaModFix/>
          </a:blip>
          <a:srcRect/>
          <a:stretch/>
        </p:blipFill>
        <p:spPr>
          <a:xfrm>
            <a:off x="5727495" y="4000294"/>
            <a:ext cx="2181152" cy="1732654"/>
          </a:xfrm>
          <a:prstGeom prst="rect">
            <a:avLst/>
          </a:prstGeom>
          <a:noFill/>
          <a:ln>
            <a:noFill/>
          </a:ln>
        </p:spPr>
      </p:pic>
      <p:sp>
        <p:nvSpPr>
          <p:cNvPr id="7" name="Shape 119"/>
          <p:cNvSpPr txBox="1">
            <a:spLocks/>
          </p:cNvSpPr>
          <p:nvPr/>
        </p:nvSpPr>
        <p:spPr>
          <a:xfrm>
            <a:off x="1309688" y="2184093"/>
            <a:ext cx="8835614" cy="612351"/>
          </a:xfrm>
          <a:prstGeom prst="rect">
            <a:avLst/>
          </a:prstGeom>
          <a:noFill/>
          <a:ln>
            <a:noFill/>
          </a:ln>
        </p:spPr>
        <p:txBody>
          <a:bodyPr wrap="square" lIns="91425" tIns="45700" rIns="91425" bIns="45700" numCol="1"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4000" b="1" dirty="0" smtClean="0">
                <a:solidFill>
                  <a:srgbClr val="2E75B5"/>
                </a:solidFill>
                <a:latin typeface="Arial"/>
                <a:ea typeface="Arial"/>
                <a:cs typeface="Arial"/>
                <a:sym typeface="Arial"/>
              </a:rPr>
              <a:t>That once assembled looks and acts just like the real thing!</a:t>
            </a:r>
            <a:endParaRPr lang="en-US" sz="4000" b="1" dirty="0">
              <a:solidFill>
                <a:srgbClr val="2E75B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1"/>
                                        </p:tgtEl>
                                        <p:attrNameLst>
                                          <p:attrName>ppt_y</p:attrName>
                                        </p:attrNameLst>
                                      </p:cBhvr>
                                      <p:tavLst>
                                        <p:tav tm="0">
                                          <p:val>
                                            <p:strVal val="#ppt_y"/>
                                          </p:val>
                                        </p:tav>
                                        <p:tav tm="100000">
                                          <p:val>
                                            <p:strVal val="#ppt_y+1"/>
                                          </p:val>
                                        </p:tav>
                                      </p:tavLst>
                                    </p:anim>
                                    <p:set>
                                      <p:cBhvr>
                                        <p:cTn id="7" dur="1" fill="hold">
                                          <p:stCondLst>
                                            <p:cond delay="500"/>
                                          </p:stCondLst>
                                        </p:cTn>
                                        <p:tgtEl>
                                          <p:spTgt spid="121"/>
                                        </p:tgtEl>
                                        <p:attrNameLst>
                                          <p:attrName>style.visibility</p:attrName>
                                        </p:attrNameLst>
                                      </p:cBhvr>
                                      <p:to>
                                        <p:strVal val="hidden"/>
                                      </p:to>
                                    </p:set>
                                  </p:childTnLst>
                                </p:cTn>
                              </p:par>
                            </p:childTnLst>
                          </p:cTn>
                        </p:par>
                        <p:par>
                          <p:cTn id="8" fill="hold">
                            <p:stCondLst>
                              <p:cond delay="500"/>
                            </p:stCondLst>
                            <p:childTnLst>
                              <p:par>
                                <p:cTn id="9" presetID="2" presetClass="exit" presetSubtype="8" fill="hold" nodeType="afterEffect">
                                  <p:stCondLst>
                                    <p:cond delay="0"/>
                                  </p:stCondLst>
                                  <p:childTnLst>
                                    <p:anim calcmode="lin" valueType="num">
                                      <p:cBhvr additive="base">
                                        <p:cTn id="10" dur="2000"/>
                                        <p:tgtEl>
                                          <p:spTgt spid="122"/>
                                        </p:tgtEl>
                                        <p:attrNameLst>
                                          <p:attrName>ppt_x</p:attrName>
                                        </p:attrNameLst>
                                      </p:cBhvr>
                                      <p:tavLst>
                                        <p:tav tm="0">
                                          <p:val>
                                            <p:strVal val="#ppt_x"/>
                                          </p:val>
                                        </p:tav>
                                        <p:tav tm="100000">
                                          <p:val>
                                            <p:strVal val="#ppt_x-1"/>
                                          </p:val>
                                        </p:tav>
                                      </p:tavLst>
                                    </p:anim>
                                    <p:set>
                                      <p:cBhvr>
                                        <p:cTn id="11" dur="1" fill="hold">
                                          <p:stCondLst>
                                            <p:cond delay="2000"/>
                                          </p:stCondLst>
                                        </p:cTn>
                                        <p:tgtEl>
                                          <p:spTgt spid="122"/>
                                        </p:tgtEl>
                                        <p:attrNameLst>
                                          <p:attrName>style.visibility</p:attrName>
                                        </p:attrNameLst>
                                      </p:cBhvr>
                                      <p:to>
                                        <p:strVal val="hidden"/>
                                      </p:to>
                                    </p:set>
                                  </p:childTnLst>
                                </p:cTn>
                              </p:par>
                              <p:par>
                                <p:cTn id="12" presetID="2" presetClass="exit" presetSubtype="8" fill="hold" nodeType="withEffect">
                                  <p:stCondLst>
                                    <p:cond delay="0"/>
                                  </p:stCondLst>
                                  <p:childTnLst>
                                    <p:anim calcmode="lin" valueType="num">
                                      <p:cBhvr additive="base">
                                        <p:cTn id="13" dur="500"/>
                                        <p:tgtEl>
                                          <p:spTgt spid="123"/>
                                        </p:tgtEl>
                                        <p:attrNameLst>
                                          <p:attrName>ppt_x</p:attrName>
                                        </p:attrNameLst>
                                      </p:cBhvr>
                                      <p:tavLst>
                                        <p:tav tm="0">
                                          <p:val>
                                            <p:strVal val="#ppt_x"/>
                                          </p:val>
                                        </p:tav>
                                        <p:tav tm="100000">
                                          <p:val>
                                            <p:strVal val="#ppt_x-1"/>
                                          </p:val>
                                        </p:tav>
                                      </p:tavLst>
                                    </p:anim>
                                    <p:set>
                                      <p:cBhvr>
                                        <p:cTn id="14" dur="1" fill="hold">
                                          <p:stCondLst>
                                            <p:cond delay="500"/>
                                          </p:stCondLst>
                                        </p:cTn>
                                        <p:tgtEl>
                                          <p:spTgt spid="123"/>
                                        </p:tgtEl>
                                        <p:attrNameLst>
                                          <p:attrName>style.visibility</p:attrName>
                                        </p:attrNameLst>
                                      </p:cBhvr>
                                      <p:to>
                                        <p:strVal val="hidden"/>
                                      </p:to>
                                    </p:set>
                                  </p:childTnLst>
                                </p:cTn>
                              </p:par>
                            </p:childTnLst>
                          </p:cTn>
                        </p:par>
                        <p:par>
                          <p:cTn id="15" fill="hold">
                            <p:stCondLst>
                              <p:cond delay="2501"/>
                            </p:stCondLst>
                            <p:childTnLst>
                              <p:par>
                                <p:cTn id="16" presetID="14" presetClass="entr" presetSubtype="10" fill="hold" grpId="0" nodeType="afterEffect">
                                  <p:stCondLst>
                                    <p:cond delay="1000"/>
                                  </p:stCondLst>
                                  <p:childTnLst>
                                    <p:set>
                                      <p:cBhvr>
                                        <p:cTn id="17" dur="1" fill="hold">
                                          <p:stCondLst>
                                            <p:cond delay="0"/>
                                          </p:stCondLst>
                                        </p:cTn>
                                        <p:tgtEl>
                                          <p:spTgt spid="119"/>
                                        </p:tgtEl>
                                        <p:attrNameLst>
                                          <p:attrName>style.visibility</p:attrName>
                                        </p:attrNameLst>
                                      </p:cBhvr>
                                      <p:to>
                                        <p:strVal val="visible"/>
                                      </p:to>
                                    </p:set>
                                    <p:animEffect transition="in" filter="randombar(horizontal)">
                                      <p:cBhvr>
                                        <p:cTn id="18" dur="1000"/>
                                        <p:tgtEl>
                                          <p:spTgt spid="119"/>
                                        </p:tgtEl>
                                      </p:cBhvr>
                                    </p:animEffect>
                                  </p:childTnLst>
                                </p:cTn>
                              </p:par>
                            </p:childTnLst>
                          </p:cTn>
                        </p:par>
                        <p:par>
                          <p:cTn id="19" fill="hold">
                            <p:stCondLst>
                              <p:cond delay="4501"/>
                            </p:stCondLst>
                            <p:childTnLst>
                              <p:par>
                                <p:cTn id="20" presetID="14" presetClass="entr" presetSubtype="10" fill="hold" grpId="0" nodeType="after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8270837" y="3275861"/>
            <a:ext cx="3809999" cy="2405988"/>
          </a:xfrm>
          <a:prstGeom prst="rect">
            <a:avLst/>
          </a:prstGeom>
          <a:noFill/>
          <a:ln>
            <a:noFill/>
          </a:ln>
        </p:spPr>
        <p:txBody>
          <a:bodyPr wrap="square" lIns="91425" tIns="45700" rIns="91425" bIns="45700" numCol="1" anchor="b" anchorCtr="0">
            <a:noAutofit/>
          </a:bodyPr>
          <a:lstStyle/>
          <a:p>
            <a:pPr marL="0" marR="0" lvl="0" indent="0" algn="ctr" rtl="0">
              <a:lnSpc>
                <a:spcPct val="90000"/>
              </a:lnSpc>
              <a:spcBef>
                <a:spcPts val="0"/>
              </a:spcBef>
              <a:buClr>
                <a:srgbClr val="2E75B5"/>
              </a:buClr>
              <a:buSzPct val="25000"/>
              <a:buFont typeface="Arial"/>
              <a:buNone/>
            </a:pPr>
            <a:r>
              <a:rPr lang="en-US" sz="3600" b="1" i="0" u="none" strike="noStrike" cap="none" dirty="0" smtClean="0">
                <a:solidFill>
                  <a:srgbClr val="2E75B5"/>
                </a:solidFill>
                <a:latin typeface="Arial"/>
                <a:ea typeface="Arial"/>
                <a:cs typeface="Arial"/>
                <a:sym typeface="Arial"/>
              </a:rPr>
              <a:t>And make an </a:t>
            </a:r>
            <a:r>
              <a:rPr lang="en-US" sz="3600" b="1" i="0" u="sng" strike="noStrike" cap="none" dirty="0" smtClean="0">
                <a:solidFill>
                  <a:srgbClr val="2E75B5"/>
                </a:solidFill>
                <a:latin typeface="Arial"/>
                <a:ea typeface="Arial"/>
                <a:cs typeface="Arial"/>
                <a:sym typeface="Arial"/>
              </a:rPr>
              <a:t>Atomic </a:t>
            </a:r>
            <a:r>
              <a:rPr lang="en-US" sz="3600" b="1" i="0" u="sng" strike="noStrike" cap="none" dirty="0">
                <a:solidFill>
                  <a:srgbClr val="2E75B5"/>
                </a:solidFill>
                <a:latin typeface="Arial"/>
                <a:ea typeface="Arial"/>
                <a:cs typeface="Arial"/>
                <a:sym typeface="Arial"/>
              </a:rPr>
              <a:t>Absorption Spectrometer</a:t>
            </a:r>
          </a:p>
        </p:txBody>
      </p:sp>
      <p:sp>
        <p:nvSpPr>
          <p:cNvPr id="129" name="Shape 129"/>
          <p:cNvSpPr txBox="1">
            <a:spLocks noGrp="1"/>
          </p:cNvSpPr>
          <p:nvPr>
            <p:ph type="subTitle" idx="1"/>
          </p:nvPr>
        </p:nvSpPr>
        <p:spPr>
          <a:xfrm>
            <a:off x="9821732" y="5992008"/>
            <a:ext cx="2259104" cy="865991"/>
          </a:xfrm>
          <a:prstGeom prst="rect">
            <a:avLst/>
          </a:prstGeom>
          <a:noFill/>
          <a:ln>
            <a:noFill/>
          </a:ln>
        </p:spPr>
        <p:txBody>
          <a:bodyPr wrap="square" lIns="91425" tIns="45700" rIns="91425" bIns="45700" numCol="1" anchor="t" anchorCtr="0">
            <a:noAutofit/>
          </a:bodyPr>
          <a:lstStyle/>
          <a:p>
            <a:pPr marL="0" marR="0" lvl="0" indent="0" algn="ctr" rtl="0">
              <a:lnSpc>
                <a:spcPct val="90000"/>
              </a:lnSpc>
              <a:spcBef>
                <a:spcPts val="0"/>
              </a:spcBef>
              <a:buClr>
                <a:schemeClr val="dk1"/>
              </a:buClr>
              <a:buSzPct val="25000"/>
              <a:buFont typeface="Arial"/>
              <a:buNone/>
            </a:pPr>
            <a:endParaRPr sz="2400" b="0" i="0" u="none" strike="noStrike" cap="none">
              <a:solidFill>
                <a:schemeClr val="dk1"/>
              </a:solidFill>
              <a:latin typeface="Calibri"/>
              <a:ea typeface="Calibri"/>
              <a:cs typeface="Calibri"/>
              <a:sym typeface="Calibri"/>
            </a:endParaRPr>
          </a:p>
        </p:txBody>
      </p:sp>
      <p:sp>
        <p:nvSpPr>
          <p:cNvPr id="130" name="Shape 130"/>
          <p:cNvSpPr/>
          <p:nvPr/>
        </p:nvSpPr>
        <p:spPr>
          <a:xfrm>
            <a:off x="5732649" y="2796969"/>
            <a:ext cx="2079699" cy="1188049"/>
          </a:xfrm>
          <a:prstGeom prst="rect">
            <a:avLst/>
          </a:prstGeom>
          <a:gradFill>
            <a:gsLst>
              <a:gs pos="0">
                <a:srgbClr val="B3D1EC"/>
              </a:gs>
              <a:gs pos="20000">
                <a:srgbClr val="B3D1EC"/>
              </a:gs>
              <a:gs pos="58999">
                <a:srgbClr val="2F5496"/>
              </a:gs>
              <a:gs pos="83000">
                <a:srgbClr val="B3D1EC"/>
              </a:gs>
              <a:gs pos="100000">
                <a:srgbClr val="CCE0F2"/>
              </a:gs>
            </a:gsLst>
            <a:lin ang="5400000" scaled="0"/>
          </a:gradFill>
          <a:ln w="12700" cap="flat" cmpd="sng">
            <a:solidFill>
              <a:srgbClr val="42719B"/>
            </a:solidFill>
            <a:prstDash val="solid"/>
            <a:miter lim="800000"/>
            <a:headEnd type="none" w="med" len="med"/>
            <a:tailEnd type="none" w="med" len="med"/>
          </a:ln>
          <a:scene3d>
            <a:camera prst="orthographicFront"/>
            <a:lightRig rig="threePt" dir="t"/>
          </a:scene3d>
          <a:sp3d>
            <a:bevelT/>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1" name="Shape 131"/>
          <p:cNvSpPr/>
          <p:nvPr/>
        </p:nvSpPr>
        <p:spPr>
          <a:xfrm>
            <a:off x="5732648" y="3985018"/>
            <a:ext cx="2079699" cy="1748826"/>
          </a:xfrm>
          <a:prstGeom prst="rect">
            <a:avLst/>
          </a:prstGeom>
          <a:gradFill>
            <a:gsLst>
              <a:gs pos="0">
                <a:srgbClr val="2F5496"/>
              </a:gs>
              <a:gs pos="38000">
                <a:srgbClr val="2F5496"/>
              </a:gs>
              <a:gs pos="71000">
                <a:srgbClr val="B3D1EC"/>
              </a:gs>
              <a:gs pos="83000">
                <a:srgbClr val="B3D1EC"/>
              </a:gs>
              <a:gs pos="100000">
                <a:srgbClr val="CCE0F2"/>
              </a:gs>
            </a:gsLst>
            <a:lin ang="5400000" scaled="0"/>
          </a:gradFill>
          <a:ln w="12700" cap="flat" cmpd="sng">
            <a:solidFill>
              <a:srgbClr val="42719B"/>
            </a:solidFill>
            <a:prstDash val="solid"/>
            <a:miter lim="800000"/>
            <a:headEnd type="none" w="med" len="med"/>
            <a:tailEnd type="none" w="med" len="med"/>
          </a:ln>
          <a:scene3d>
            <a:camera prst="orthographicFront"/>
            <a:lightRig rig="threePt" dir="t"/>
          </a:scene3d>
          <a:sp3d>
            <a:bevelT/>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2" name="Shape 132"/>
          <p:cNvSpPr/>
          <p:nvPr/>
        </p:nvSpPr>
        <p:spPr>
          <a:xfrm>
            <a:off x="3955845" y="2796968"/>
            <a:ext cx="1753381" cy="2936876"/>
          </a:xfrm>
          <a:prstGeom prst="rect">
            <a:avLst/>
          </a:prstGeom>
          <a:gradFill>
            <a:gsLst>
              <a:gs pos="0">
                <a:srgbClr val="B3D1EC"/>
              </a:gs>
              <a:gs pos="58999">
                <a:srgbClr val="2F5496"/>
              </a:gs>
              <a:gs pos="88000">
                <a:srgbClr val="B3D1EC"/>
              </a:gs>
              <a:gs pos="100000">
                <a:srgbClr val="CCE0F2"/>
              </a:gs>
            </a:gsLst>
            <a:lin ang="0" scaled="0"/>
          </a:gradFill>
          <a:ln w="12700" cap="flat" cmpd="sng">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3" name="Shape 133"/>
          <p:cNvPicPr preferRelativeResize="0"/>
          <p:nvPr/>
        </p:nvPicPr>
        <p:blipFill rotWithShape="1">
          <a:blip r:embed="rId3">
            <a:alphaModFix/>
          </a:blip>
          <a:srcRect l="22595" t="19373" r="25320" b="9116"/>
          <a:stretch/>
        </p:blipFill>
        <p:spPr>
          <a:xfrm>
            <a:off x="3955845" y="2777123"/>
            <a:ext cx="3933596" cy="2932176"/>
          </a:xfrm>
          <a:prstGeom prst="rect">
            <a:avLst/>
          </a:prstGeom>
          <a:noFill/>
          <a:ln>
            <a:noFill/>
          </a:ln>
        </p:spPr>
      </p:pic>
      <p:sp>
        <p:nvSpPr>
          <p:cNvPr id="9" name="Shape 119"/>
          <p:cNvSpPr txBox="1">
            <a:spLocks/>
          </p:cNvSpPr>
          <p:nvPr/>
        </p:nvSpPr>
        <p:spPr>
          <a:xfrm>
            <a:off x="1524001" y="1216241"/>
            <a:ext cx="8835614" cy="1322563"/>
          </a:xfrm>
          <a:prstGeom prst="rect">
            <a:avLst/>
          </a:prstGeom>
          <a:noFill/>
          <a:ln>
            <a:noFill/>
          </a:ln>
        </p:spPr>
        <p:txBody>
          <a:bodyPr wrap="square" lIns="91425" tIns="45700" rIns="91425" bIns="45700" numCol="1"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4000" b="1" dirty="0" smtClean="0">
                <a:solidFill>
                  <a:srgbClr val="2E75B5"/>
                </a:solidFill>
                <a:latin typeface="Arial"/>
                <a:ea typeface="Arial"/>
                <a:cs typeface="Arial"/>
                <a:sym typeface="Arial"/>
              </a:rPr>
              <a:t>For instance assemble cubes A1, A3, and B2 as such…</a:t>
            </a:r>
            <a:endParaRPr lang="en-US" sz="4000" b="1" dirty="0">
              <a:solidFill>
                <a:srgbClr val="2E75B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32"/>
                                        </p:tgtEl>
                                        <p:attrNameLst>
                                          <p:attrName>style.visibility</p:attrName>
                                        </p:attrNameLst>
                                      </p:cBhvr>
                                      <p:to>
                                        <p:strVal val="visible"/>
                                      </p:to>
                                    </p:set>
                                    <p:animEffect transition="in" filter="fade">
                                      <p:cBhvr>
                                        <p:cTn id="11" dur="1000"/>
                                        <p:tgtEl>
                                          <p:spTgt spid="132"/>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childTnLst>
                          </p:cTn>
                        </p:par>
                        <p:par>
                          <p:cTn id="16" fill="hold">
                            <p:stCondLst>
                              <p:cond delay="4500"/>
                            </p:stCondLst>
                            <p:childTnLst>
                              <p:par>
                                <p:cTn id="17" presetID="2" presetClass="entr" presetSubtype="8" fill="hold" nodeType="afterEffect">
                                  <p:stCondLst>
                                    <p:cond delay="50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1000"/>
                                        <p:tgtEl>
                                          <p:spTgt spid="130"/>
                                        </p:tgtEl>
                                        <p:attrNameLst>
                                          <p:attrName>ppt_x</p:attrName>
                                        </p:attrNameLst>
                                      </p:cBhvr>
                                      <p:tavLst>
                                        <p:tav tm="0">
                                          <p:val>
                                            <p:strVal val="#ppt_x-1"/>
                                          </p:val>
                                        </p:tav>
                                        <p:tav tm="100000">
                                          <p:val>
                                            <p:strVal val="#ppt_x"/>
                                          </p:val>
                                        </p:tav>
                                      </p:tavLst>
                                    </p:anim>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500"/>
                                        <p:tgtEl>
                                          <p:spTgt spid="133"/>
                                        </p:tgtEl>
                                      </p:cBhvr>
                                    </p:animEffect>
                                  </p:childTnLst>
                                </p:cTn>
                              </p:par>
                            </p:childTnLst>
                          </p:cTn>
                        </p:par>
                        <p:par>
                          <p:cTn id="24" fill="hold">
                            <p:stCondLst>
                              <p:cond delay="7000"/>
                            </p:stCondLst>
                            <p:childTnLst>
                              <p:par>
                                <p:cTn id="25" presetID="10" presetClass="entr" presetSubtype="0" fill="hold" nodeType="afterEffect">
                                  <p:stCondLst>
                                    <p:cond delay="50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0" name="Shape 132"/>
          <p:cNvSpPr/>
          <p:nvPr/>
        </p:nvSpPr>
        <p:spPr>
          <a:xfrm>
            <a:off x="5709223" y="582707"/>
            <a:ext cx="2079699" cy="2568888"/>
          </a:xfrm>
          <a:prstGeom prst="rect">
            <a:avLst/>
          </a:prstGeom>
          <a:gradFill>
            <a:gsLst>
              <a:gs pos="0">
                <a:srgbClr val="B3D1EC"/>
              </a:gs>
              <a:gs pos="58999">
                <a:srgbClr val="2F5496"/>
              </a:gs>
              <a:gs pos="88000">
                <a:srgbClr val="B3D1EC"/>
              </a:gs>
              <a:gs pos="100000">
                <a:srgbClr val="CCE0F2"/>
              </a:gs>
            </a:gsLst>
            <a:lin ang="0" scaled="0"/>
          </a:gradFill>
          <a:ln w="12700" cap="flat" cmpd="sng">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38" name="Shape 138"/>
          <p:cNvSpPr txBox="1">
            <a:spLocks noGrp="1"/>
          </p:cNvSpPr>
          <p:nvPr>
            <p:ph type="ctrTitle"/>
          </p:nvPr>
        </p:nvSpPr>
        <p:spPr>
          <a:xfrm>
            <a:off x="226360" y="774699"/>
            <a:ext cx="4610099" cy="2004360"/>
          </a:xfrm>
          <a:prstGeom prst="rect">
            <a:avLst/>
          </a:prstGeom>
          <a:noFill/>
          <a:ln>
            <a:noFill/>
          </a:ln>
        </p:spPr>
        <p:txBody>
          <a:bodyPr wrap="square" lIns="91425" tIns="45700" rIns="91425" bIns="45700" numCol="1" anchor="b" anchorCtr="0">
            <a:noAutofit/>
          </a:bodyPr>
          <a:lstStyle/>
          <a:p>
            <a:pPr marL="0" marR="0" lvl="0" indent="0" algn="ctr" rtl="0">
              <a:lnSpc>
                <a:spcPct val="90000"/>
              </a:lnSpc>
              <a:spcBef>
                <a:spcPts val="0"/>
              </a:spcBef>
              <a:buClr>
                <a:srgbClr val="2E75B5"/>
              </a:buClr>
              <a:buSzPct val="25000"/>
              <a:buFont typeface="Arial"/>
              <a:buNone/>
            </a:pPr>
            <a:r>
              <a:rPr lang="en-US" sz="4000" b="1" i="0" u="none" strike="noStrike" cap="none" dirty="0" smtClean="0">
                <a:solidFill>
                  <a:srgbClr val="2E75B5"/>
                </a:solidFill>
                <a:latin typeface="Arial"/>
                <a:ea typeface="Arial"/>
                <a:cs typeface="Arial"/>
                <a:sym typeface="Arial"/>
              </a:rPr>
              <a:t>And you have a Liquid Chromatograph</a:t>
            </a:r>
            <a:endParaRPr lang="en-US" sz="4000" b="1" i="0" u="none" strike="noStrike" cap="none" dirty="0">
              <a:solidFill>
                <a:srgbClr val="2E75B5"/>
              </a:solidFill>
              <a:latin typeface="Arial"/>
              <a:ea typeface="Arial"/>
              <a:cs typeface="Arial"/>
              <a:sym typeface="Arial"/>
            </a:endParaRPr>
          </a:p>
        </p:txBody>
      </p:sp>
      <p:sp>
        <p:nvSpPr>
          <p:cNvPr id="139" name="Shape 139"/>
          <p:cNvSpPr txBox="1">
            <a:spLocks noGrp="1"/>
          </p:cNvSpPr>
          <p:nvPr>
            <p:ph type="subTitle" idx="1"/>
          </p:nvPr>
        </p:nvSpPr>
        <p:spPr>
          <a:xfrm>
            <a:off x="9821732" y="5992008"/>
            <a:ext cx="2259104" cy="865991"/>
          </a:xfrm>
          <a:prstGeom prst="rect">
            <a:avLst/>
          </a:prstGeom>
          <a:noFill/>
          <a:ln>
            <a:noFill/>
          </a:ln>
        </p:spPr>
        <p:txBody>
          <a:bodyPr wrap="square" lIns="91425" tIns="45700" rIns="91425" bIns="45700" numCol="1" anchor="t" anchorCtr="0">
            <a:noAutofit/>
          </a:bodyPr>
          <a:lstStyle/>
          <a:p>
            <a:pPr marL="0" marR="0" lvl="0" indent="0" algn="ctr" rtl="0">
              <a:lnSpc>
                <a:spcPct val="90000"/>
              </a:lnSpc>
              <a:spcBef>
                <a:spcPts val="0"/>
              </a:spcBef>
              <a:buClr>
                <a:schemeClr val="dk1"/>
              </a:buClr>
              <a:buSzPct val="25000"/>
              <a:buFont typeface="Arial"/>
              <a:buNone/>
            </a:pPr>
            <a:endParaRPr sz="2400" b="0" i="0" u="none" strike="noStrike" cap="none">
              <a:solidFill>
                <a:schemeClr val="dk1"/>
              </a:solidFill>
              <a:latin typeface="Calibri"/>
              <a:ea typeface="Calibri"/>
              <a:cs typeface="Calibri"/>
              <a:sym typeface="Calibri"/>
            </a:endParaRPr>
          </a:p>
        </p:txBody>
      </p:sp>
      <p:sp>
        <p:nvSpPr>
          <p:cNvPr id="140" name="Shape 140"/>
          <p:cNvSpPr/>
          <p:nvPr/>
        </p:nvSpPr>
        <p:spPr>
          <a:xfrm>
            <a:off x="5709224" y="3151594"/>
            <a:ext cx="2079699" cy="1188049"/>
          </a:xfrm>
          <a:prstGeom prst="rect">
            <a:avLst/>
          </a:prstGeom>
          <a:gradFill>
            <a:gsLst>
              <a:gs pos="0">
                <a:srgbClr val="B3D1EC"/>
              </a:gs>
              <a:gs pos="20000">
                <a:srgbClr val="B3D1EC"/>
              </a:gs>
              <a:gs pos="58999">
                <a:srgbClr val="2F5496"/>
              </a:gs>
              <a:gs pos="83000">
                <a:srgbClr val="B3D1EC"/>
              </a:gs>
              <a:gs pos="100000">
                <a:srgbClr val="CCE0F2"/>
              </a:gs>
            </a:gsLst>
            <a:lin ang="5400000" scaled="0"/>
          </a:gradFill>
          <a:ln w="12700" cap="flat" cmpd="sng">
            <a:solidFill>
              <a:srgbClr val="42719B"/>
            </a:solidFill>
            <a:prstDash val="solid"/>
            <a:miter lim="800000"/>
            <a:headEnd type="none" w="med" len="med"/>
            <a:tailEnd type="none" w="med" len="med"/>
          </a:ln>
          <a:scene3d>
            <a:camera prst="orthographicFront"/>
            <a:lightRig rig="threePt" dir="t"/>
          </a:scene3d>
          <a:sp3d>
            <a:bevelT/>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1" name="Shape 141"/>
          <p:cNvSpPr/>
          <p:nvPr/>
        </p:nvSpPr>
        <p:spPr>
          <a:xfrm>
            <a:off x="5709225" y="4361535"/>
            <a:ext cx="2079699" cy="1748826"/>
          </a:xfrm>
          <a:prstGeom prst="rect">
            <a:avLst/>
          </a:prstGeom>
          <a:gradFill>
            <a:gsLst>
              <a:gs pos="0">
                <a:srgbClr val="2F5496"/>
              </a:gs>
              <a:gs pos="38000">
                <a:srgbClr val="2F5496"/>
              </a:gs>
              <a:gs pos="71000">
                <a:srgbClr val="B3D1EC"/>
              </a:gs>
              <a:gs pos="83000">
                <a:srgbClr val="B3D1EC"/>
              </a:gs>
              <a:gs pos="100000">
                <a:srgbClr val="CCE0F2"/>
              </a:gs>
            </a:gsLst>
            <a:lin ang="5400000" scaled="0"/>
          </a:gradFill>
          <a:ln w="12700" cap="flat" cmpd="sng">
            <a:solidFill>
              <a:srgbClr val="42719B"/>
            </a:solidFill>
            <a:prstDash val="solid"/>
            <a:miter lim="800000"/>
            <a:headEnd type="none" w="med" len="med"/>
            <a:tailEnd type="none" w="med" len="med"/>
          </a:ln>
          <a:scene3d>
            <a:camera prst="orthographicFront"/>
            <a:lightRig rig="threePt" dir="t"/>
          </a:scene3d>
          <a:sp3d>
            <a:bevelT/>
          </a:sp3d>
        </p:spPr>
        <p:txBody>
          <a:bodyPr wrap="square" lIns="91425" tIns="45700" rIns="91425" bIns="45700" numCol="1"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44" name="Shape 144"/>
          <p:cNvPicPr preferRelativeResize="0"/>
          <p:nvPr/>
        </p:nvPicPr>
        <p:blipFill rotWithShape="1">
          <a:blip r:embed="rId3">
            <a:alphaModFix/>
          </a:blip>
          <a:srcRect/>
          <a:stretch/>
        </p:blipFill>
        <p:spPr>
          <a:xfrm>
            <a:off x="5110647" y="419732"/>
            <a:ext cx="2876519" cy="5690629"/>
          </a:xfrm>
          <a:prstGeom prst="rect">
            <a:avLst/>
          </a:prstGeom>
          <a:noFill/>
          <a:ln>
            <a:noFill/>
          </a:ln>
        </p:spPr>
      </p:pic>
      <p:sp>
        <p:nvSpPr>
          <p:cNvPr id="9" name="Shape 119"/>
          <p:cNvSpPr txBox="1">
            <a:spLocks/>
          </p:cNvSpPr>
          <p:nvPr/>
        </p:nvSpPr>
        <p:spPr>
          <a:xfrm>
            <a:off x="7987166" y="2472650"/>
            <a:ext cx="4093670" cy="3067539"/>
          </a:xfrm>
          <a:prstGeom prst="rect">
            <a:avLst/>
          </a:prstGeom>
          <a:noFill/>
          <a:ln>
            <a:noFill/>
          </a:ln>
        </p:spPr>
        <p:txBody>
          <a:bodyPr wrap="square" lIns="91425" tIns="45700" rIns="91425" bIns="45700" numCol="1"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4000" b="1" dirty="0">
                <a:solidFill>
                  <a:srgbClr val="2E75B5"/>
                </a:solidFill>
                <a:latin typeface="Arial"/>
                <a:ea typeface="Arial"/>
                <a:cs typeface="Arial"/>
                <a:sym typeface="Arial"/>
              </a:rPr>
              <a:t>A</a:t>
            </a:r>
            <a:r>
              <a:rPr lang="en-US" sz="4000" b="1" dirty="0" smtClean="0">
                <a:solidFill>
                  <a:srgbClr val="2E75B5"/>
                </a:solidFill>
                <a:latin typeface="Arial"/>
                <a:ea typeface="Arial"/>
                <a:cs typeface="Arial"/>
                <a:sym typeface="Arial"/>
              </a:rPr>
              <a:t>ssemble them in a different Configuration…</a:t>
            </a:r>
            <a:endParaRPr lang="en-US" sz="4000" b="1" dirty="0">
              <a:solidFill>
                <a:srgbClr val="2E75B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childTnLst>
                          </p:cTn>
                        </p:par>
                        <p:par>
                          <p:cTn id="8" fill="hold">
                            <p:stCondLst>
                              <p:cond delay="1500"/>
                            </p:stCondLst>
                            <p:childTnLst>
                              <p:par>
                                <p:cTn id="9" presetID="2" presetClass="entr" presetSubtype="4" fill="hold" nodeType="afterEffect">
                                  <p:stCondLst>
                                    <p:cond delay="1000"/>
                                  </p:stCondLst>
                                  <p:childTnLst>
                                    <p:set>
                                      <p:cBhvr>
                                        <p:cTn id="10" dur="1" fill="hold">
                                          <p:stCondLst>
                                            <p:cond delay="0"/>
                                          </p:stCondLst>
                                        </p:cTn>
                                        <p:tgtEl>
                                          <p:spTgt spid="140"/>
                                        </p:tgtEl>
                                        <p:attrNameLst>
                                          <p:attrName>style.visibility</p:attrName>
                                        </p:attrNameLst>
                                      </p:cBhvr>
                                      <p:to>
                                        <p:strVal val="visible"/>
                                      </p:to>
                                    </p:set>
                                    <p:anim calcmode="lin" valueType="num">
                                      <p:cBhvr additive="base">
                                        <p:cTn id="11" dur="1000"/>
                                        <p:tgtEl>
                                          <p:spTgt spid="140"/>
                                        </p:tgtEl>
                                        <p:attrNameLst>
                                          <p:attrName>ppt_y</p:attrName>
                                        </p:attrNameLst>
                                      </p:cBhvr>
                                      <p:tavLst>
                                        <p:tav tm="0">
                                          <p:val>
                                            <p:strVal val="#ppt_y+1"/>
                                          </p:val>
                                        </p:tav>
                                        <p:tav tm="100000">
                                          <p:val>
                                            <p:strVal val="#ppt_y"/>
                                          </p:val>
                                        </p:tav>
                                      </p:tavLst>
                                    </p:anim>
                                  </p:childTnLst>
                                </p:cTn>
                              </p:par>
                            </p:childTnLst>
                          </p:cTn>
                        </p:par>
                        <p:par>
                          <p:cTn id="12" fill="hold">
                            <p:stCondLst>
                              <p:cond delay="3500"/>
                            </p:stCondLst>
                            <p:childTnLst>
                              <p:par>
                                <p:cTn id="13" presetID="2" presetClass="entr" presetSubtype="12" fill="hold" nodeType="afterEffect">
                                  <p:stCondLst>
                                    <p:cond delay="500"/>
                                  </p:stCondLst>
                                  <p:childTnLst>
                                    <p:set>
                                      <p:cBhvr>
                                        <p:cTn id="14" dur="1" fill="hold">
                                          <p:stCondLst>
                                            <p:cond delay="0"/>
                                          </p:stCondLst>
                                        </p:cTn>
                                        <p:tgtEl>
                                          <p:spTgt spid="141"/>
                                        </p:tgtEl>
                                        <p:attrNameLst>
                                          <p:attrName>style.visibility</p:attrName>
                                        </p:attrNameLst>
                                      </p:cBhvr>
                                      <p:to>
                                        <p:strVal val="visible"/>
                                      </p:to>
                                    </p:set>
                                    <p:anim calcmode="lin" valueType="num">
                                      <p:cBhvr additive="base">
                                        <p:cTn id="15" dur="500" fill="hold"/>
                                        <p:tgtEl>
                                          <p:spTgt spid="141"/>
                                        </p:tgtEl>
                                        <p:attrNameLst>
                                          <p:attrName>ppt_x</p:attrName>
                                        </p:attrNameLst>
                                      </p:cBhvr>
                                      <p:tavLst>
                                        <p:tav tm="0">
                                          <p:val>
                                            <p:strVal val="0-#ppt_w/2"/>
                                          </p:val>
                                        </p:tav>
                                        <p:tav tm="100000">
                                          <p:val>
                                            <p:strVal val="#ppt_x"/>
                                          </p:val>
                                        </p:tav>
                                      </p:tavLst>
                                    </p:anim>
                                    <p:anim calcmode="lin" valueType="num">
                                      <p:cBhvr additive="base">
                                        <p:cTn id="16" dur="500" fill="hold"/>
                                        <p:tgtEl>
                                          <p:spTgt spid="141"/>
                                        </p:tgtEl>
                                        <p:attrNameLst>
                                          <p:attrName>ppt_y</p:attrName>
                                        </p:attrNameLst>
                                      </p:cBhvr>
                                      <p:tavLst>
                                        <p:tav tm="0">
                                          <p:val>
                                            <p:strVal val="1+#ppt_h/2"/>
                                          </p:val>
                                        </p:tav>
                                        <p:tav tm="100000">
                                          <p:val>
                                            <p:strVal val="#ppt_y"/>
                                          </p:val>
                                        </p:tav>
                                      </p:tavLst>
                                    </p:anim>
                                  </p:childTnLst>
                                </p:cTn>
                              </p:par>
                            </p:childTnLst>
                          </p:cTn>
                        </p:par>
                        <p:par>
                          <p:cTn id="17" fill="hold">
                            <p:stCondLst>
                              <p:cond delay="4500"/>
                            </p:stCondLst>
                            <p:childTnLst>
                              <p:par>
                                <p:cTn id="18" presetID="2" presetClass="entr" presetSubtype="3" fill="hold" nodeType="afterEffect">
                                  <p:stCondLst>
                                    <p:cond delay="10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childTnLst>
                          </p:cTn>
                        </p:par>
                        <p:par>
                          <p:cTn id="22" fill="hold">
                            <p:stCondLst>
                              <p:cond delay="6000"/>
                            </p:stCondLst>
                            <p:childTnLst>
                              <p:par>
                                <p:cTn id="23" presetID="14" presetClass="entr" presetSubtype="10" fill="hold" nodeType="afterEffect">
                                  <p:stCondLst>
                                    <p:cond delay="500"/>
                                  </p:stCondLst>
                                  <p:childTnLst>
                                    <p:set>
                                      <p:cBhvr>
                                        <p:cTn id="24" dur="1" fill="hold">
                                          <p:stCondLst>
                                            <p:cond delay="0"/>
                                          </p:stCondLst>
                                        </p:cTn>
                                        <p:tgtEl>
                                          <p:spTgt spid="138"/>
                                        </p:tgtEl>
                                        <p:attrNameLst>
                                          <p:attrName>style.visibility</p:attrName>
                                        </p:attrNameLst>
                                      </p:cBhvr>
                                      <p:to>
                                        <p:strVal val="visible"/>
                                      </p:to>
                                    </p:set>
                                    <p:animEffect transition="in" filter="randombar(horizontal)">
                                      <p:cBhvr>
                                        <p:cTn id="25" dur="1000"/>
                                        <p:tgtEl>
                                          <p:spTgt spid="138"/>
                                        </p:tgtEl>
                                      </p:cBhvr>
                                    </p:animEffect>
                                  </p:childTnLst>
                                </p:cTn>
                              </p:par>
                            </p:childTnLst>
                          </p:cTn>
                        </p:par>
                        <p:par>
                          <p:cTn id="26" fill="hold">
                            <p:stCondLst>
                              <p:cond delay="7500"/>
                            </p:stCondLst>
                            <p:childTnLst>
                              <p:par>
                                <p:cTn id="27" presetID="1" presetClass="entr" presetSubtype="0" fill="hold" nodeType="afterEffect">
                                  <p:stCondLst>
                                    <p:cond delay="100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16200000">
            <a:off x="3280862" y="-1048383"/>
            <a:ext cx="5909197" cy="9147429"/>
          </a:xfrm>
          <a:prstGeom prst="rect">
            <a:avLst/>
          </a:prstGeom>
        </p:spPr>
      </p:pic>
      <p:sp>
        <p:nvSpPr>
          <p:cNvPr id="3" name="Rectangle 2"/>
          <p:cNvSpPr/>
          <p:nvPr/>
        </p:nvSpPr>
        <p:spPr>
          <a:xfrm>
            <a:off x="6629400" y="2971800"/>
            <a:ext cx="1951892" cy="184638"/>
          </a:xfrm>
          <a:prstGeom prst="rect">
            <a:avLst/>
          </a:prstGeom>
          <a:solidFill>
            <a:srgbClr val="EA34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Connect-A-Lab AAS</a:t>
            </a:r>
            <a:endParaRPr lang="en-US"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7640514" y="4545622"/>
            <a:ext cx="940777" cy="246186"/>
          </a:xfrm>
          <a:prstGeom prst="rect">
            <a:avLst/>
          </a:prstGeom>
          <a:solidFill>
            <a:srgbClr val="EA34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a:t>
            </a:r>
            <a:r>
              <a:rPr lang="en-US" sz="1600" baseline="30000" dirty="0" smtClean="0">
                <a:ln w="0"/>
                <a:solidFill>
                  <a:schemeClr val="tx1"/>
                </a:solidFill>
                <a:effectLst>
                  <a:outerShdw blurRad="38100" dist="19050" dir="2700000" algn="tl" rotWithShape="0">
                    <a:schemeClr val="dk1">
                      <a:alpha val="40000"/>
                    </a:schemeClr>
                  </a:outerShdw>
                </a:effectLst>
              </a:rPr>
              <a:t>2</a:t>
            </a:r>
            <a:endParaRPr lang="en-US" sz="1600" baseline="300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9827" b="19249"/>
          <a:stretch/>
        </p:blipFill>
        <p:spPr>
          <a:xfrm>
            <a:off x="1380309" y="355962"/>
            <a:ext cx="9500196" cy="61493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619</Words>
  <Application>Microsoft Office PowerPoint</Application>
  <PresentationFormat>Widescreen</PresentationFormat>
  <Paragraphs>57</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Noto Sans Symbols</vt:lpstr>
      <vt:lpstr>Nunito</vt:lpstr>
      <vt:lpstr>Arial</vt:lpstr>
      <vt:lpstr>Calibri</vt:lpstr>
      <vt:lpstr>Adobe Song Std L</vt:lpstr>
      <vt:lpstr>Office Theme</vt:lpstr>
      <vt:lpstr>CONNECT-A-LAB Analytical Lab Equipment Simulator</vt:lpstr>
      <vt:lpstr>PowerPoint Presentation</vt:lpstr>
      <vt:lpstr>PowerPoint Presentation</vt:lpstr>
      <vt:lpstr>PowerPoint Presentation</vt:lpstr>
      <vt:lpstr>Smart, Interchangeable, Cubes</vt:lpstr>
      <vt:lpstr>And make an Atomic Absorption Spectrometer</vt:lpstr>
      <vt:lpstr>And you have a Liquid Chromatograph</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CONNECT-A-LAB Analytical Lab Equipment Simulator</dc:title>
  <dc:creator>Savage, Allen L. (UMSL-Student)</dc:creator>
  <cp:lastModifiedBy>Savage, Allen L. (UMSL-Student)</cp:lastModifiedBy>
  <cp:revision>21</cp:revision>
  <dcterms:modified xsi:type="dcterms:W3CDTF">2017-10-18T20:34:54Z</dcterms:modified>
</cp:coreProperties>
</file>